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3"/>
  </p:sldMasterIdLst>
  <p:notesMasterIdLst>
    <p:notesMasterId r:id="rId30"/>
  </p:notesMasterIdLst>
  <p:sldIdLst>
    <p:sldId id="280" r:id="rId4"/>
    <p:sldId id="279" r:id="rId5"/>
    <p:sldId id="309" r:id="rId6"/>
    <p:sldId id="337" r:id="rId7"/>
    <p:sldId id="298" r:id="rId8"/>
    <p:sldId id="286" r:id="rId9"/>
    <p:sldId id="295" r:id="rId10"/>
    <p:sldId id="317" r:id="rId11"/>
    <p:sldId id="299" r:id="rId12"/>
    <p:sldId id="300" r:id="rId13"/>
    <p:sldId id="311" r:id="rId14"/>
    <p:sldId id="291" r:id="rId15"/>
    <p:sldId id="303" r:id="rId16"/>
    <p:sldId id="305" r:id="rId17"/>
    <p:sldId id="312" r:id="rId18"/>
    <p:sldId id="335" r:id="rId19"/>
    <p:sldId id="334" r:id="rId20"/>
    <p:sldId id="315" r:id="rId21"/>
    <p:sldId id="340" r:id="rId22"/>
    <p:sldId id="342" r:id="rId23"/>
    <p:sldId id="323" r:id="rId24"/>
    <p:sldId id="324" r:id="rId25"/>
    <p:sldId id="325" r:id="rId26"/>
    <p:sldId id="344" r:id="rId27"/>
    <p:sldId id="345" r:id="rId28"/>
    <p:sldId id="346" r:id="rId29"/>
  </p:sldIdLst>
  <p:sldSz cx="9144000" cy="5715000" type="screen16x10"/>
  <p:notesSz cx="6858000" cy="9144000"/>
  <p:defaultTextStyle>
    <a:defPPr>
      <a:defRPr lang="en-US"/>
    </a:defPPr>
    <a:lvl1pPr marL="0" algn="l" defTabSz="713203" rtl="0" eaLnBrk="1" latinLnBrk="0" hangingPunct="1">
      <a:defRPr sz="1404" kern="1200">
        <a:solidFill>
          <a:schemeClr val="tx1"/>
        </a:solidFill>
        <a:latin typeface="+mn-lt"/>
        <a:ea typeface="+mn-ea"/>
        <a:cs typeface="+mn-cs"/>
      </a:defRPr>
    </a:lvl1pPr>
    <a:lvl2pPr marL="356602" algn="l" defTabSz="713203" rtl="0" eaLnBrk="1" latinLnBrk="0" hangingPunct="1">
      <a:defRPr sz="1404" kern="1200">
        <a:solidFill>
          <a:schemeClr val="tx1"/>
        </a:solidFill>
        <a:latin typeface="+mn-lt"/>
        <a:ea typeface="+mn-ea"/>
        <a:cs typeface="+mn-cs"/>
      </a:defRPr>
    </a:lvl2pPr>
    <a:lvl3pPr marL="713203" algn="l" defTabSz="713203" rtl="0" eaLnBrk="1" latinLnBrk="0" hangingPunct="1">
      <a:defRPr sz="1404" kern="1200">
        <a:solidFill>
          <a:schemeClr val="tx1"/>
        </a:solidFill>
        <a:latin typeface="+mn-lt"/>
        <a:ea typeface="+mn-ea"/>
        <a:cs typeface="+mn-cs"/>
      </a:defRPr>
    </a:lvl3pPr>
    <a:lvl4pPr marL="1069805" algn="l" defTabSz="713203" rtl="0" eaLnBrk="1" latinLnBrk="0" hangingPunct="1">
      <a:defRPr sz="1404" kern="1200">
        <a:solidFill>
          <a:schemeClr val="tx1"/>
        </a:solidFill>
        <a:latin typeface="+mn-lt"/>
        <a:ea typeface="+mn-ea"/>
        <a:cs typeface="+mn-cs"/>
      </a:defRPr>
    </a:lvl4pPr>
    <a:lvl5pPr marL="1426407" algn="l" defTabSz="713203" rtl="0" eaLnBrk="1" latinLnBrk="0" hangingPunct="1">
      <a:defRPr sz="1404" kern="1200">
        <a:solidFill>
          <a:schemeClr val="tx1"/>
        </a:solidFill>
        <a:latin typeface="+mn-lt"/>
        <a:ea typeface="+mn-ea"/>
        <a:cs typeface="+mn-cs"/>
      </a:defRPr>
    </a:lvl5pPr>
    <a:lvl6pPr marL="1783009" algn="l" defTabSz="713203" rtl="0" eaLnBrk="1" latinLnBrk="0" hangingPunct="1">
      <a:defRPr sz="1404" kern="1200">
        <a:solidFill>
          <a:schemeClr val="tx1"/>
        </a:solidFill>
        <a:latin typeface="+mn-lt"/>
        <a:ea typeface="+mn-ea"/>
        <a:cs typeface="+mn-cs"/>
      </a:defRPr>
    </a:lvl6pPr>
    <a:lvl7pPr marL="2139610" algn="l" defTabSz="713203" rtl="0" eaLnBrk="1" latinLnBrk="0" hangingPunct="1">
      <a:defRPr sz="1404" kern="1200">
        <a:solidFill>
          <a:schemeClr val="tx1"/>
        </a:solidFill>
        <a:latin typeface="+mn-lt"/>
        <a:ea typeface="+mn-ea"/>
        <a:cs typeface="+mn-cs"/>
      </a:defRPr>
    </a:lvl7pPr>
    <a:lvl8pPr marL="2496212" algn="l" defTabSz="713203" rtl="0" eaLnBrk="1" latinLnBrk="0" hangingPunct="1">
      <a:defRPr sz="1404" kern="1200">
        <a:solidFill>
          <a:schemeClr val="tx1"/>
        </a:solidFill>
        <a:latin typeface="+mn-lt"/>
        <a:ea typeface="+mn-ea"/>
        <a:cs typeface="+mn-cs"/>
      </a:defRPr>
    </a:lvl8pPr>
    <a:lvl9pPr marL="2852814" algn="l" defTabSz="713203"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15:guide id="2" pos="144" userDrawn="1">
          <p15:clr>
            <a:srgbClr val="A4A3A4"/>
          </p15:clr>
        </p15:guide>
        <p15:guide id="4" orient="horz" pos="1296" userDrawn="1">
          <p15:clr>
            <a:srgbClr val="A4A3A4"/>
          </p15:clr>
        </p15:guide>
        <p15:guide id="5" pos="2880" userDrawn="1">
          <p15:clr>
            <a:srgbClr val="A4A3A4"/>
          </p15:clr>
        </p15:guide>
        <p15:guide id="6" orient="horz" pos="1800" userDrawn="1">
          <p15:clr>
            <a:srgbClr val="A4A3A4"/>
          </p15:clr>
        </p15:guide>
        <p15:guide id="7" pos="4464" userDrawn="1">
          <p15:clr>
            <a:srgbClr val="A4A3A4"/>
          </p15:clr>
        </p15:guide>
        <p15:guide id="8" pos="405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idi Johnson" initials="HJ" lastIdx="20" clrIdx="0">
    <p:extLst>
      <p:ext uri="{19B8F6BF-5375-455C-9EA6-DF929625EA0E}">
        <p15:presenceInfo xmlns:p15="http://schemas.microsoft.com/office/powerpoint/2012/main" userId="S-1-5-21-2127521184-1604012920-1887927527-30018" providerId="AD"/>
      </p:ext>
    </p:extLst>
  </p:cmAuthor>
  <p:cmAuthor id="2" name="Brandon Rudd (Centric Consulting LLC)" initials="BR(CL" lastIdx="10" clrIdx="1">
    <p:extLst>
      <p:ext uri="{19B8F6BF-5375-455C-9EA6-DF929625EA0E}">
        <p15:presenceInfo xmlns:p15="http://schemas.microsoft.com/office/powerpoint/2012/main" userId="S-1-5-21-2127521184-1604012920-1887927527-6686163" providerId="AD"/>
      </p:ext>
    </p:extLst>
  </p:cmAuthor>
  <p:cmAuthor id="3" name="Paula Angela Escuadra" initials="PAE" lastIdx="1" clrIdx="2">
    <p:extLst>
      <p:ext uri="{19B8F6BF-5375-455C-9EA6-DF929625EA0E}">
        <p15:presenceInfo xmlns:p15="http://schemas.microsoft.com/office/powerpoint/2012/main" userId="4414833355b93177" providerId="Windows Live"/>
      </p:ext>
    </p:extLst>
  </p:cmAuthor>
  <p:cmAuthor id="4" name="Tracy Kennedy" initials="TK" lastIdx="4" clrIdx="3">
    <p:extLst>
      <p:ext uri="{19B8F6BF-5375-455C-9EA6-DF929625EA0E}">
        <p15:presenceInfo xmlns:p15="http://schemas.microsoft.com/office/powerpoint/2012/main" userId="S-1-5-21-2127521184-1604012920-1887927527-8005768" providerId="AD"/>
      </p:ext>
    </p:extLst>
  </p:cmAuthor>
  <p:cmAuthor id="5" name="Author" initials="A" lastIdx="1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900"/>
    <a:srgbClr val="00BCF2"/>
    <a:srgbClr val="0078D7"/>
    <a:srgbClr val="00B294"/>
    <a:srgbClr val="BAD80A"/>
    <a:srgbClr val="FFFFFF"/>
    <a:srgbClr val="004B50"/>
    <a:srgbClr val="5C2D91"/>
    <a:srgbClr val="B4A0FF"/>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3605" autoAdjust="0"/>
    <p:restoredTop sz="33481" autoAdjust="0"/>
  </p:normalViewPr>
  <p:slideViewPr>
    <p:cSldViewPr snapToGrid="0">
      <p:cViewPr varScale="1">
        <p:scale>
          <a:sx n="127" d="100"/>
          <a:sy n="127" d="100"/>
        </p:scale>
        <p:origin x="1866" y="126"/>
      </p:cViewPr>
      <p:guideLst>
        <p:guide pos="144"/>
        <p:guide orient="horz" pos="1296"/>
        <p:guide pos="2880"/>
        <p:guide orient="horz" pos="1800"/>
        <p:guide pos="4464"/>
        <p:guide pos="4056"/>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1.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microsoft.com/office/2016/11/relationships/changesInfo" Target="changesInfos/changesInfo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acy Kennedy" userId="26984670-5916-458f-acdf-aab0419b36fb" providerId="ADAL" clId="{4417A968-0B89-49F2-9399-740B4A286D8F}"/>
    <pc:docChg chg="modSld">
      <pc:chgData name="Tracy Kennedy" userId="26984670-5916-458f-acdf-aab0419b36fb" providerId="ADAL" clId="{4417A968-0B89-49F2-9399-740B4A286D8F}" dt="2017-10-16T23:36:09.372" v="18" actId="20577"/>
      <pc:docMkLst>
        <pc:docMk/>
      </pc:docMkLst>
      <pc:sldChg chg="modNotesTx">
        <pc:chgData name="Tracy Kennedy" userId="26984670-5916-458f-acdf-aab0419b36fb" providerId="ADAL" clId="{4417A968-0B89-49F2-9399-740B4A286D8F}" dt="2017-10-16T23:36:09.372" v="18" actId="20577"/>
        <pc:sldMkLst>
          <pc:docMk/>
          <pc:sldMk cId="652864659" sldId="28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F3BE2-5C17-F645-BF93-BBD4DADA8A4A}" type="datetimeFigureOut">
              <a:rPr lang="en-US" smtClean="0"/>
              <a:t>10/31/2017</a:t>
            </a:fld>
            <a:endParaRPr lang="nb-NO"/>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0EC2C-E6BA-F248-9EDA-113245C923E1}" type="slidenum">
              <a:rPr lang="en-US" smtClean="0"/>
              <a:t>‹#›</a:t>
            </a:fld>
            <a:endParaRPr lang="nb-NO"/>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ducation.minecraft.net/" TargetMode="External"/><Relationship Id="rId7" Type="http://schemas.openxmlformats.org/officeDocument/2006/relationships/hyperlink" Target="http://studio.code.org/"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studio.code.org/" TargetMode="External"/><Relationship Id="rId5" Type="http://schemas.openxmlformats.org/officeDocument/2006/relationships/hyperlink" Target="http://code.org/educate" TargetMode="External"/><Relationship Id="rId4" Type="http://schemas.openxmlformats.org/officeDocument/2006/relationships/hyperlink" Target="https://code.org/educate"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microsoft.com/en-us/legal/intellectualproperty/trademarks/en-us.aspx"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b="0" u="none" dirty="0"/>
              <a:t>Denne presentasjonen er beregnet på ungdom fra 11 år og oppover. Vi anbefaler 90 minutter til presentasjonen, veiledet diskusjon, videoer og kodeaktivitet for studentene. </a:t>
            </a:r>
            <a:endParaRPr lang="nb-NO" b="1" u="sng" dirty="0"/>
          </a:p>
          <a:p>
            <a:endParaRPr lang="nb-NO" b="1" u="sng" dirty="0"/>
          </a:p>
          <a:p>
            <a:r>
              <a:rPr lang="nb-NO" b="1" u="sng" dirty="0"/>
              <a:t>EKSEMPELSKRIPT: </a:t>
            </a:r>
          </a:p>
          <a:p>
            <a:endParaRPr lang="nb-NO" b="1" u="sng" dirty="0"/>
          </a:p>
          <a:p>
            <a:pPr>
              <a:defRPr/>
            </a:pPr>
            <a:r>
              <a:rPr lang="nb-NO" b="0" u="none" dirty="0"/>
              <a:t>“</a:t>
            </a:r>
            <a:r>
              <a:rPr lang="nb-NO" kern="1200" dirty="0">
                <a:effectLst/>
                <a:latin typeface="+mn-lt"/>
              </a:rPr>
              <a:t>Hei! Jeg er &lt;navn&gt; fra &lt;organisasjon&gt;. Velkommen til årets Hour of Code™! Hour of Code™ er</a:t>
            </a:r>
            <a:r>
              <a:rPr lang="nb-NO" dirty="0"/>
              <a:t> en</a:t>
            </a:r>
            <a:r>
              <a:rPr lang="nb-NO" kern="1200" dirty="0">
                <a:effectLst/>
                <a:latin typeface="+mn-lt"/>
              </a:rPr>
              <a:t> verdensomfattende kampanje fra Code.org som har som mål å avmystifisere kode og vise at alle kan lære det grunnleggende. I dag skal dere være en del av dette arbeidet</a:t>
            </a:r>
            <a:r>
              <a:rPr lang="nb-NO" b="0" u="none" baseline="0" dirty="0"/>
              <a:t> og gjennomføre den nye Minecraft Hour of Code™-opplæringen fra Microsoft. Først skal vi snakke litt om hva koding </a:t>
            </a:r>
            <a:r>
              <a:rPr lang="nb-NO" b="0" i="1" u="none" baseline="0" dirty="0"/>
              <a:t>faktisk </a:t>
            </a:r>
            <a:r>
              <a:rPr lang="nb-NO" b="0" u="none" baseline="0" dirty="0"/>
              <a:t>er, hvorfor det er viktig og hvordan det kan ha en positiv innvirkning på livene deres!”</a:t>
            </a:r>
            <a:endParaRPr lang="nb-NO" b="1" u="sng" dirty="0"/>
          </a:p>
          <a:p>
            <a:endParaRPr lang="nb-NO" b="1" u="sng" dirty="0"/>
          </a:p>
          <a:p>
            <a:r>
              <a:rPr lang="nb-NO" b="1" u="sng" dirty="0"/>
              <a:t>MÅL FOR LYSBILDET:</a:t>
            </a:r>
            <a:r>
              <a:rPr lang="nb-NO" dirty="0"/>
              <a:t> </a:t>
            </a:r>
          </a:p>
          <a:p>
            <a:endParaRPr lang="nb-NO" b="0" u="none" baseline="0" dirty="0"/>
          </a:p>
          <a:p>
            <a:r>
              <a:rPr lang="nb-NO" b="0" u="none" baseline="0" dirty="0"/>
              <a:t>Å få deltakerne begeistret for Hour of Code™!</a:t>
            </a:r>
          </a:p>
          <a:p>
            <a:endParaRPr lang="nb-NO" b="0" u="none" baseline="0" dirty="0"/>
          </a:p>
          <a:p>
            <a:r>
              <a:rPr lang="nb-NO" sz="1200" b="1" u="sng" kern="1200" dirty="0">
                <a:solidFill>
                  <a:schemeClr val="tx1"/>
                </a:solidFill>
                <a:effectLst/>
                <a:latin typeface="+mn-lt"/>
              </a:rPr>
              <a:t>MERKNAD TIL TILRETTELEGGER:</a:t>
            </a:r>
          </a:p>
          <a:p>
            <a:r>
              <a:rPr lang="nb-NO" sz="1200" kern="1200" dirty="0">
                <a:solidFill>
                  <a:schemeClr val="tx1"/>
                </a:solidFill>
                <a:effectLst/>
                <a:latin typeface="+mn-lt"/>
              </a:rPr>
              <a:t>De fleste lysbildene i presentasjonen er laget for å bli vist en kort stund, bare noen sekunder i de fleste tilfeller, for å gi en sterk visuell forbedring av den raske og samtalepregede presentasjonen du holder for målgruppen.</a:t>
            </a:r>
            <a:endParaRPr lang="nb-NO" b="1" u="sng" dirty="0"/>
          </a:p>
          <a:p>
            <a:endParaRPr lang="nb-NO" b="1" dirty="0"/>
          </a:p>
          <a:p>
            <a:r>
              <a:rPr lang="nb-NO" b="1" u="sng" dirty="0"/>
              <a:t>BILDEINSTRUKSJONER FOR DETTE LYSBILDET:</a:t>
            </a:r>
          </a:p>
          <a:p>
            <a:r>
              <a:rPr lang="nb-NO" sz="1200" b="0" u="none" kern="1200" baseline="0" dirty="0">
                <a:solidFill>
                  <a:schemeClr val="tx1"/>
                </a:solidFill>
                <a:effectLst/>
                <a:latin typeface="+mn-lt"/>
              </a:rPr>
              <a:t>Dette bildet representerer verdensomfattende deltakelse i Hour of Code™-arrangementer.</a:t>
            </a:r>
            <a:endParaRPr lang="nb-NO" sz="1200" b="0" u="non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a:t>
            </a:fld>
            <a:endParaRPr lang="nb-NO"/>
          </a:p>
        </p:txBody>
      </p:sp>
    </p:spTree>
    <p:extLst>
      <p:ext uri="{BB962C8B-B14F-4D97-AF65-F5344CB8AC3E}">
        <p14:creationId xmlns:p14="http://schemas.microsoft.com/office/powerpoint/2010/main" val="558933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b-NO" b="1" u="sng" dirty="0"/>
              <a:t>EKSEMPELSKRIPT:</a:t>
            </a:r>
          </a:p>
          <a:p>
            <a:pPr marL="0" marR="0" indent="0" algn="l" defTabSz="914400" rtl="0" eaLnBrk="1" fontAlgn="auto" latinLnBrk="0" hangingPunct="1">
              <a:lnSpc>
                <a:spcPct val="100000"/>
              </a:lnSpc>
              <a:spcBef>
                <a:spcPts val="0"/>
              </a:spcBef>
              <a:spcAft>
                <a:spcPts val="0"/>
              </a:spcAft>
              <a:buClrTx/>
              <a:buSzTx/>
              <a:buFontTx/>
              <a:buNone/>
              <a:tabLst/>
              <a:defRPr/>
            </a:pPr>
            <a:endParaRPr lang="nb-NO" b="1" u="sng" dirty="0"/>
          </a:p>
          <a:p>
            <a:pPr marL="0" marR="0" indent="0" algn="l" defTabSz="914400" rtl="0" eaLnBrk="1" fontAlgn="auto" latinLnBrk="0" hangingPunct="1">
              <a:lnSpc>
                <a:spcPct val="100000"/>
              </a:lnSpc>
              <a:spcBef>
                <a:spcPts val="0"/>
              </a:spcBef>
              <a:spcAft>
                <a:spcPts val="0"/>
              </a:spcAft>
              <a:buClrTx/>
              <a:buSzTx/>
              <a:buFontTx/>
              <a:buNone/>
              <a:tabLst/>
              <a:defRPr/>
            </a:pPr>
            <a:r>
              <a:rPr lang="nb-NO" b="0" u="none" dirty="0"/>
              <a:t>“Det er også noe som kan hjelpe med å nå mange mål, som å lage en blogg, et webområde eller en app sammen med venner.”</a:t>
            </a:r>
          </a:p>
          <a:p>
            <a:pPr marL="0" marR="0" indent="0" algn="l" defTabSz="914400" rtl="0" eaLnBrk="1" fontAlgn="auto" latinLnBrk="0" hangingPunct="1">
              <a:lnSpc>
                <a:spcPct val="100000"/>
              </a:lnSpc>
              <a:spcBef>
                <a:spcPts val="0"/>
              </a:spcBef>
              <a:spcAft>
                <a:spcPts val="0"/>
              </a:spcAft>
              <a:buClrTx/>
              <a:buSzTx/>
              <a:buFontTx/>
              <a:buNone/>
              <a:tabLst/>
              <a:defRPr/>
            </a:pPr>
            <a:endParaRPr lang="nb-NO" b="1" u="sng" dirty="0"/>
          </a:p>
          <a:p>
            <a:r>
              <a:rPr lang="nb-NO" b="1" u="sng" dirty="0"/>
              <a:t>MÅL FOR LYSBILDET:</a:t>
            </a:r>
          </a:p>
          <a:p>
            <a:endParaRPr lang="nb-NO" b="1" u="sng" dirty="0"/>
          </a:p>
          <a:p>
            <a:r>
              <a:rPr lang="nb-NO" sz="1200" kern="1200" dirty="0">
                <a:solidFill>
                  <a:schemeClr val="tx1"/>
                </a:solidFill>
                <a:effectLst/>
                <a:latin typeface="+mn-lt"/>
              </a:rPr>
              <a:t>I lysbildene 9-12 viser vi visuelt</a:t>
            </a:r>
            <a:r>
              <a:rPr lang="nb-NO" dirty="0"/>
              <a:t> </a:t>
            </a:r>
            <a:r>
              <a:rPr lang="nb-NO" sz="1200" kern="1200" dirty="0">
                <a:solidFill>
                  <a:schemeClr val="tx1"/>
                </a:solidFill>
                <a:effectLst/>
                <a:latin typeface="+mn-lt"/>
              </a:rPr>
              <a:t>hvor morsomt det kan være med koding. Vi ønsker å understreke at koding</a:t>
            </a:r>
            <a:r>
              <a:rPr lang="nb-NO" sz="1200" b="1" kern="1200" dirty="0">
                <a:solidFill>
                  <a:schemeClr val="tx1"/>
                </a:solidFill>
                <a:effectLst/>
                <a:latin typeface="+mn-lt"/>
              </a:rPr>
              <a:t> er</a:t>
            </a:r>
            <a:r>
              <a:rPr lang="nb-NO" sz="1200" kern="1200" dirty="0">
                <a:solidFill>
                  <a:schemeClr val="tx1"/>
                </a:solidFill>
                <a:effectLst/>
                <a:latin typeface="+mn-lt"/>
              </a:rPr>
              <a:t>: </a:t>
            </a:r>
            <a:endParaRPr lang="nb-NO" dirty="0">
              <a:effectLst/>
            </a:endParaRPr>
          </a:p>
          <a:p>
            <a:pPr marL="628650" lvl="1" indent="-171450">
              <a:buFont typeface="Arial"/>
              <a:buChar char="•"/>
            </a:pPr>
            <a:r>
              <a:rPr lang="nb-NO" sz="1200" kern="1200" dirty="0">
                <a:solidFill>
                  <a:schemeClr val="tx1"/>
                </a:solidFill>
                <a:effectLst/>
                <a:latin typeface="+mn-lt"/>
              </a:rPr>
              <a:t>Samarbeid </a:t>
            </a:r>
            <a:endParaRPr lang="nb-NO" dirty="0">
              <a:effectLst/>
            </a:endParaRPr>
          </a:p>
          <a:p>
            <a:pPr marL="628650" lvl="1" indent="-171450">
              <a:buFont typeface="Arial"/>
              <a:buChar char="•"/>
            </a:pPr>
            <a:r>
              <a:rPr lang="nb-NO" sz="1200" kern="1200" dirty="0">
                <a:solidFill>
                  <a:schemeClr val="tx1"/>
                </a:solidFill>
                <a:effectLst/>
                <a:latin typeface="+mn-lt"/>
              </a:rPr>
              <a:t>For begge kjønn</a:t>
            </a:r>
            <a:endParaRPr lang="nb-NO" dirty="0">
              <a:effectLst/>
            </a:endParaRPr>
          </a:p>
          <a:p>
            <a:pPr marL="628650" lvl="1" indent="-171450">
              <a:buFont typeface="Arial"/>
              <a:buChar char="•"/>
            </a:pPr>
            <a:r>
              <a:rPr lang="nb-NO" sz="1200" kern="1200" dirty="0">
                <a:solidFill>
                  <a:schemeClr val="tx1"/>
                </a:solidFill>
                <a:effectLst/>
                <a:latin typeface="+mn-lt"/>
              </a:rPr>
              <a:t>For introverte og ekstroverte </a:t>
            </a:r>
            <a:endParaRPr lang="nb-NO" dirty="0">
              <a:effectLst/>
            </a:endParaRPr>
          </a:p>
          <a:p>
            <a:pPr marL="628650" lvl="1" indent="-171450">
              <a:buFont typeface="Arial"/>
              <a:buChar char="•"/>
            </a:pPr>
            <a:r>
              <a:rPr lang="nb-NO" sz="1200" kern="1200" dirty="0">
                <a:solidFill>
                  <a:schemeClr val="tx1"/>
                </a:solidFill>
                <a:effectLst/>
                <a:latin typeface="+mn-lt"/>
              </a:rPr>
              <a:t>Om problemløsing Koding involverer faktisk svært lite matematikk. </a:t>
            </a:r>
            <a:endParaRPr lang="nb-NO" dirty="0">
              <a:effectLst/>
            </a:endParaRPr>
          </a:p>
          <a:p>
            <a:pPr marL="628650" lvl="1" indent="-171450">
              <a:buFont typeface="Arial"/>
              <a:buChar char="•"/>
            </a:pPr>
            <a:r>
              <a:rPr lang="nb-NO" sz="1200" kern="1200" dirty="0">
                <a:solidFill>
                  <a:schemeClr val="tx1"/>
                </a:solidFill>
                <a:effectLst/>
                <a:latin typeface="+mn-lt"/>
              </a:rPr>
              <a:t>For personer som vil bruke datamaskiner til å hjelpe dem med å forsterke det de er opptatt av </a:t>
            </a:r>
            <a:endParaRPr lang="nb-NO" dirty="0">
              <a:effectLst/>
            </a:endParaRPr>
          </a:p>
          <a:p>
            <a:endParaRPr lang="nb-NO" b="1" dirty="0"/>
          </a:p>
          <a:p>
            <a:r>
              <a:rPr lang="nb-NO" b="1" u="sng" dirty="0"/>
              <a:t>BILDEINSTRUKSJONER FOR DETTE LYSBILDET:</a:t>
            </a:r>
            <a:endParaRPr lang="nb-NO" sz="1200" u="sng" kern="1200" dirty="0">
              <a:solidFill>
                <a:schemeClr val="tx1"/>
              </a:solidFill>
              <a:effectLst/>
              <a:latin typeface="+mn-lt"/>
              <a:ea typeface="+mn-ea"/>
              <a:cs typeface="+mn-cs"/>
            </a:endParaRPr>
          </a:p>
          <a:p>
            <a:endParaRPr lang="nb-NO" sz="1200" kern="1200" dirty="0">
              <a:solidFill>
                <a:schemeClr val="tx1"/>
              </a:solidFill>
              <a:effectLst/>
              <a:latin typeface="+mn-lt"/>
              <a:ea typeface="+mn-ea"/>
              <a:cs typeface="+mn-cs"/>
            </a:endParaRPr>
          </a:p>
          <a:p>
            <a:r>
              <a:rPr lang="nb-NO" sz="1200" kern="1200" dirty="0">
                <a:solidFill>
                  <a:schemeClr val="tx1"/>
                </a:solidFill>
                <a:effectLst/>
                <a:latin typeface="+mn-lt"/>
              </a:rPr>
              <a:t>Hvis dette bildet skal byttes ut, må du sørge for at det oppfyller følgende kriterier: </a:t>
            </a:r>
            <a:endParaRPr lang="nb-NO" dirty="0"/>
          </a:p>
          <a:p>
            <a:pPr marL="628650" lvl="1" indent="-171450">
              <a:buFont typeface="Arial"/>
              <a:buChar char="•"/>
            </a:pPr>
            <a:r>
              <a:rPr lang="nb-NO" sz="1200" kern="1200" dirty="0">
                <a:solidFill>
                  <a:schemeClr val="tx1"/>
                </a:solidFill>
                <a:effectLst/>
                <a:latin typeface="+mn-lt"/>
              </a:rPr>
              <a:t>Inneholder gutter og jenter tidlig i tenårene/ungdomsskolealder </a:t>
            </a:r>
            <a:endParaRPr lang="nb-NO" dirty="0">
              <a:effectLst/>
            </a:endParaRPr>
          </a:p>
          <a:p>
            <a:pPr marL="628650" lvl="1" indent="-171450">
              <a:buFont typeface="Arial"/>
              <a:buChar char="•"/>
            </a:pPr>
            <a:r>
              <a:rPr lang="nb-NO" sz="1200" kern="1200" dirty="0">
                <a:solidFill>
                  <a:schemeClr val="tx1"/>
                </a:solidFill>
                <a:effectLst/>
                <a:latin typeface="+mn-lt"/>
              </a:rPr>
              <a:t>Viser at deltakerne har det gøy med teknologi</a:t>
            </a:r>
            <a:endParaRPr lang="nb-NO" dirty="0">
              <a:effectLst/>
            </a:endParaRPr>
          </a:p>
          <a:p>
            <a:pPr marL="628650" lvl="1" indent="-171450">
              <a:buFont typeface="Arial"/>
              <a:buChar char="•"/>
            </a:pPr>
            <a:r>
              <a:rPr lang="nb-NO" sz="1200" kern="1200" dirty="0">
                <a:solidFill>
                  <a:schemeClr val="tx1"/>
                </a:solidFill>
                <a:effectLst/>
                <a:latin typeface="+mn-lt"/>
              </a:rPr>
              <a:t>Inneholder en gruppe med personer, ikke bare enkeltpersoner </a:t>
            </a:r>
            <a:endParaRPr lang="nb-NO" dirty="0">
              <a:effectLst/>
            </a:endParaRPr>
          </a:p>
          <a:p>
            <a:endParaRPr lang="nb-NO" dirty="0"/>
          </a:p>
        </p:txBody>
      </p:sp>
      <p:sp>
        <p:nvSpPr>
          <p:cNvPr id="4" name="Slide Number Placeholder 3"/>
          <p:cNvSpPr>
            <a:spLocks noGrp="1"/>
          </p:cNvSpPr>
          <p:nvPr>
            <p:ph type="sldNum" sz="quarter" idx="10"/>
          </p:nvPr>
        </p:nvSpPr>
        <p:spPr/>
        <p:txBody>
          <a:bodyPr/>
          <a:lstStyle/>
          <a:p>
            <a:fld id="{88F0EC2C-E6BA-F248-9EDA-113245C923E1}" type="slidenum">
              <a:rPr lang="en-US" smtClean="0"/>
              <a:t>10</a:t>
            </a:fld>
            <a:endParaRPr lang="nb-NO"/>
          </a:p>
        </p:txBody>
      </p:sp>
    </p:spTree>
    <p:extLst>
      <p:ext uri="{BB962C8B-B14F-4D97-AF65-F5344CB8AC3E}">
        <p14:creationId xmlns:p14="http://schemas.microsoft.com/office/powerpoint/2010/main" val="2385652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b-NO" b="1" u="sng" dirty="0"/>
              <a:t>EKSEMPELSKRIPT:</a:t>
            </a:r>
          </a:p>
          <a:p>
            <a:pPr marL="0" marR="0" indent="0" algn="l" defTabSz="914400" rtl="0" eaLnBrk="1" fontAlgn="auto" latinLnBrk="0" hangingPunct="1">
              <a:lnSpc>
                <a:spcPct val="100000"/>
              </a:lnSpc>
              <a:spcBef>
                <a:spcPts val="0"/>
              </a:spcBef>
              <a:spcAft>
                <a:spcPts val="0"/>
              </a:spcAft>
              <a:buClrTx/>
              <a:buSzTx/>
              <a:buFontTx/>
              <a:buNone/>
              <a:tabLst/>
              <a:defRPr/>
            </a:pPr>
            <a:endParaRPr lang="nb-NO" b="1" u="sng" dirty="0"/>
          </a:p>
          <a:p>
            <a:pPr marL="0" marR="0" indent="0" algn="l" defTabSz="914400" rtl="0" eaLnBrk="1" fontAlgn="auto" latinLnBrk="0" hangingPunct="1">
              <a:lnSpc>
                <a:spcPct val="100000"/>
              </a:lnSpc>
              <a:spcBef>
                <a:spcPts val="0"/>
              </a:spcBef>
              <a:spcAft>
                <a:spcPts val="0"/>
              </a:spcAft>
              <a:buClrTx/>
              <a:buSzTx/>
              <a:buFontTx/>
              <a:buNone/>
              <a:tabLst/>
              <a:defRPr/>
            </a:pPr>
            <a:r>
              <a:rPr lang="nb-NO" b="0" u="none" dirty="0"/>
              <a:t>“Nå skal vi virkelig dykke ned i hva koding handler om.”</a:t>
            </a:r>
          </a:p>
          <a:p>
            <a:endParaRPr lang="nb-NO" b="1" u="sng" dirty="0"/>
          </a:p>
          <a:p>
            <a:r>
              <a:rPr lang="nb-NO" b="1" u="sng" dirty="0"/>
              <a:t>MÅL FOR LYSBILDET:</a:t>
            </a:r>
          </a:p>
          <a:p>
            <a:endParaRPr lang="nb-NO" b="1" u="sng" dirty="0"/>
          </a:p>
          <a:p>
            <a:r>
              <a:rPr lang="nb-NO" b="0" u="none" dirty="0"/>
              <a:t>Å sette opp neste del, og få unge mennesker begeistret over hva koding egentlig er.</a:t>
            </a:r>
          </a:p>
          <a:p>
            <a:endParaRPr lang="nb-NO" b="1" dirty="0"/>
          </a:p>
          <a:p>
            <a:r>
              <a:rPr lang="nb-NO" b="1" u="sng" dirty="0"/>
              <a:t>BILDEINSTRUKSJONER FOR DETTE LYSBILDET:</a:t>
            </a:r>
            <a:endParaRPr lang="nb-NO" sz="1200" u="sng" kern="1200" dirty="0">
              <a:solidFill>
                <a:schemeClr val="tx1"/>
              </a:solidFill>
              <a:effectLst/>
              <a:latin typeface="+mn-lt"/>
              <a:ea typeface="+mn-ea"/>
              <a:cs typeface="+mn-cs"/>
            </a:endParaRPr>
          </a:p>
          <a:p>
            <a:endParaRPr lang="nb-NO" sz="1200" kern="1200" dirty="0">
              <a:solidFill>
                <a:schemeClr val="tx1"/>
              </a:solidFill>
              <a:effectLst/>
              <a:latin typeface="+mn-lt"/>
              <a:ea typeface="+mn-ea"/>
              <a:cs typeface="+mn-cs"/>
            </a:endParaRPr>
          </a:p>
          <a:p>
            <a:r>
              <a:rPr lang="nb-NO" sz="1200" kern="1200" dirty="0">
                <a:solidFill>
                  <a:schemeClr val="tx1"/>
                </a:solidFill>
                <a:effectLst/>
                <a:latin typeface="+mn-lt"/>
              </a:rPr>
              <a:t>Ikke relevant</a:t>
            </a:r>
          </a:p>
          <a:p>
            <a:endParaRPr lang="nb-NO" sz="1200" kern="1200" dirty="0">
              <a:solidFill>
                <a:schemeClr val="tx1"/>
              </a:solidFill>
              <a:effectLst/>
              <a:latin typeface="+mn-lt"/>
              <a:ea typeface="+mn-ea"/>
              <a:cs typeface="+mn-cs"/>
            </a:endParaRPr>
          </a:p>
          <a:p>
            <a:endParaRPr lang="nb-NO"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11</a:t>
            </a:fld>
            <a:endParaRPr lang="nb-NO"/>
          </a:p>
        </p:txBody>
      </p:sp>
    </p:spTree>
    <p:extLst>
      <p:ext uri="{BB962C8B-B14F-4D97-AF65-F5344CB8AC3E}">
        <p14:creationId xmlns:p14="http://schemas.microsoft.com/office/powerpoint/2010/main" val="323006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b="1" u="sng" dirty="0"/>
              <a:t>EKSEMPELSKRIPT:</a:t>
            </a:r>
          </a:p>
          <a:p>
            <a:endParaRPr lang="nb-NO" b="1" u="sng" dirty="0"/>
          </a:p>
          <a:p>
            <a:r>
              <a:rPr lang="nb-NO" sz="1200" kern="1200" dirty="0">
                <a:solidFill>
                  <a:schemeClr val="tx1"/>
                </a:solidFill>
                <a:effectLst/>
                <a:latin typeface="+mn-lt"/>
              </a:rPr>
              <a:t>“Koding handler ikke bare om å skrive et program eller gi instruksjoner til en datamaskin. Det handler om å samarbeide med venner for å løse et problem på en ny måte.”</a:t>
            </a:r>
          </a:p>
          <a:p>
            <a:endParaRPr lang="nb-NO" sz="1200" b="1" u="sng"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b-NO" b="1" u="sng" dirty="0"/>
              <a:t>MÅL FOR LYSBILDET:</a:t>
            </a:r>
          </a:p>
          <a:p>
            <a:endParaRPr lang="nb-NO" b="1" u="sng" dirty="0"/>
          </a:p>
          <a:p>
            <a:r>
              <a:rPr lang="nb-NO" b="0" dirty="0"/>
              <a:t>Å vise unge mennesker at koding krever en aktiv hjerne som liker å løse oppgaver, fikse ting og finne løsninger.</a:t>
            </a:r>
          </a:p>
          <a:p>
            <a:endParaRPr lang="nb-NO" b="1" dirty="0"/>
          </a:p>
          <a:p>
            <a:r>
              <a:rPr lang="nb-NO" b="1" u="sng" dirty="0"/>
              <a:t>BILDEINSTRUKSJONER FOR DETTE LYSBILDET:</a:t>
            </a:r>
            <a:endParaRPr lang="nb-NO" sz="1200" u="sng" kern="1200" dirty="0">
              <a:solidFill>
                <a:schemeClr val="tx1"/>
              </a:solidFill>
              <a:effectLst/>
              <a:latin typeface="+mn-lt"/>
              <a:ea typeface="+mn-ea"/>
              <a:cs typeface="+mn-cs"/>
            </a:endParaRPr>
          </a:p>
          <a:p>
            <a:endParaRPr lang="nb-NO" dirty="0"/>
          </a:p>
          <a:p>
            <a:pPr marL="0" marR="0" indent="0" algn="l" defTabSz="914400" rtl="0" eaLnBrk="1" fontAlgn="auto" latinLnBrk="0" hangingPunct="1">
              <a:lnSpc>
                <a:spcPct val="100000"/>
              </a:lnSpc>
              <a:spcBef>
                <a:spcPts val="0"/>
              </a:spcBef>
              <a:spcAft>
                <a:spcPts val="0"/>
              </a:spcAft>
              <a:buClrTx/>
              <a:buSzTx/>
              <a:buFontTx/>
              <a:buNone/>
              <a:tabLst/>
              <a:defRPr/>
            </a:pPr>
            <a:r>
              <a:rPr lang="nb-NO" sz="1200" kern="1200" dirty="0">
                <a:solidFill>
                  <a:schemeClr val="tx1"/>
                </a:solidFill>
                <a:effectLst/>
                <a:latin typeface="+mn-lt"/>
              </a:rPr>
              <a:t>Hvis dette bildet skal byttes ut, må du sørge for at det oppfyller følgende kriterier: </a:t>
            </a:r>
          </a:p>
          <a:p>
            <a:pPr marL="628650" lvl="1" indent="-171450">
              <a:buFont typeface="Arial"/>
              <a:buChar char="•"/>
            </a:pPr>
            <a:r>
              <a:rPr lang="nb-NO" dirty="0"/>
              <a:t>En gruppe med unge mennesker som arbeider sammen mens de ser på en datamaskin eller et nettbrett.</a:t>
            </a:r>
          </a:p>
        </p:txBody>
      </p:sp>
      <p:sp>
        <p:nvSpPr>
          <p:cNvPr id="4" name="Slide Number Placeholder 3"/>
          <p:cNvSpPr>
            <a:spLocks noGrp="1"/>
          </p:cNvSpPr>
          <p:nvPr>
            <p:ph type="sldNum" sz="quarter" idx="10"/>
          </p:nvPr>
        </p:nvSpPr>
        <p:spPr/>
        <p:txBody>
          <a:bodyPr/>
          <a:lstStyle/>
          <a:p>
            <a:fld id="{88F0EC2C-E6BA-F248-9EDA-113245C923E1}" type="slidenum">
              <a:rPr lang="en-US" smtClean="0"/>
              <a:t>12</a:t>
            </a:fld>
            <a:endParaRPr lang="nb-NO"/>
          </a:p>
        </p:txBody>
      </p:sp>
    </p:spTree>
    <p:extLst>
      <p:ext uri="{BB962C8B-B14F-4D97-AF65-F5344CB8AC3E}">
        <p14:creationId xmlns:p14="http://schemas.microsoft.com/office/powerpoint/2010/main" val="330780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b="1" u="sng" dirty="0"/>
              <a:t>EKSEMPELSKRIPT:</a:t>
            </a:r>
          </a:p>
          <a:p>
            <a:endParaRPr lang="nb-NO" b="1" u="sng" dirty="0"/>
          </a:p>
          <a:p>
            <a:pPr marL="0" marR="0" indent="0" algn="l" defTabSz="914400" rtl="0" eaLnBrk="1" fontAlgn="auto" latinLnBrk="0" hangingPunct="1">
              <a:lnSpc>
                <a:spcPct val="100000"/>
              </a:lnSpc>
              <a:spcBef>
                <a:spcPts val="0"/>
              </a:spcBef>
              <a:spcAft>
                <a:spcPts val="0"/>
              </a:spcAft>
              <a:buClrTx/>
              <a:buSzTx/>
              <a:buFontTx/>
              <a:buNone/>
              <a:tabLst/>
              <a:defRPr/>
            </a:pPr>
            <a:r>
              <a:rPr lang="nb-NO" sz="1200" kern="1200" dirty="0">
                <a:solidFill>
                  <a:schemeClr val="tx1"/>
                </a:solidFill>
                <a:effectLst/>
                <a:latin typeface="+mn-lt"/>
              </a:rPr>
              <a:t>“Det handler om å kombinere kreativiteten deres med datamaskinens behandlingskraft for å lage noe dere synes er spennende.”</a:t>
            </a:r>
          </a:p>
          <a:p>
            <a:pPr marL="0" marR="0" indent="0" algn="l" defTabSz="914400" rtl="0" eaLnBrk="1" fontAlgn="auto" latinLnBrk="0" hangingPunct="1">
              <a:lnSpc>
                <a:spcPct val="100000"/>
              </a:lnSpc>
              <a:spcBef>
                <a:spcPts val="0"/>
              </a:spcBef>
              <a:spcAft>
                <a:spcPts val="0"/>
              </a:spcAft>
              <a:buClrTx/>
              <a:buSzTx/>
              <a:buFontTx/>
              <a:buNone/>
              <a:tabLst/>
              <a:defRPr/>
            </a:pPr>
            <a:endParaRPr lang="nb-NO" sz="1200" b="1"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b-NO" b="1" u="sng" dirty="0"/>
              <a:t>MÅL FOR LYSBILDET:</a:t>
            </a:r>
            <a:endParaRPr lang="nb-NO" b="0" u="none" dirty="0"/>
          </a:p>
          <a:p>
            <a:pPr marL="0" marR="0" indent="0" algn="l" defTabSz="914400" rtl="0" eaLnBrk="1" fontAlgn="auto" latinLnBrk="0" hangingPunct="1">
              <a:lnSpc>
                <a:spcPct val="100000"/>
              </a:lnSpc>
              <a:spcBef>
                <a:spcPts val="0"/>
              </a:spcBef>
              <a:spcAft>
                <a:spcPts val="0"/>
              </a:spcAft>
              <a:buClrTx/>
              <a:buSzTx/>
              <a:buFontTx/>
              <a:buNone/>
              <a:tabLst/>
              <a:defRPr/>
            </a:pPr>
            <a:endParaRPr lang="nb-NO"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nb-NO" b="0" u="none" dirty="0"/>
              <a:t>Å fortsette å utvide unge menneskers tanker om hva koding kan assosieres med. </a:t>
            </a:r>
            <a:endParaRPr lang="nb-NO" b="1" u="sng" dirty="0"/>
          </a:p>
          <a:p>
            <a:endParaRPr lang="nb-NO" b="1" dirty="0"/>
          </a:p>
          <a:p>
            <a:r>
              <a:rPr lang="nb-NO" b="1" u="sng" dirty="0"/>
              <a:t>BILDEINSTRUKSJONER FOR DETTE LYSBILDET:</a:t>
            </a:r>
          </a:p>
          <a:p>
            <a:endParaRPr lang="nb-NO"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b-NO" sz="1200" kern="1200" dirty="0">
                <a:solidFill>
                  <a:schemeClr val="tx1"/>
                </a:solidFill>
                <a:effectLst/>
                <a:latin typeface="+mn-lt"/>
              </a:rPr>
              <a:t>Hvis dette bildet skal byttes ut, må du sørge for at det oppfyller følgende kriterier: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nb-NO" sz="1200" kern="1200" dirty="0">
                <a:solidFill>
                  <a:schemeClr val="tx1"/>
                </a:solidFill>
                <a:effectLst/>
                <a:latin typeface="+mn-lt"/>
              </a:rPr>
              <a:t>En kunstform som vanligvis ikke assosieres med koding, som musikk eller visuell kunst.</a:t>
            </a:r>
            <a:endParaRPr lang="nb-NO" sz="1200" kern="1200" dirty="0">
              <a:solidFill>
                <a:schemeClr val="tx1"/>
              </a:solidFill>
              <a:effectLst/>
              <a:latin typeface="+mn-lt"/>
              <a:ea typeface="+mn-ea"/>
              <a:cs typeface="+mn-cs"/>
            </a:endParaRPr>
          </a:p>
          <a:p>
            <a:endParaRPr lang="nb-NO" dirty="0"/>
          </a:p>
        </p:txBody>
      </p:sp>
      <p:sp>
        <p:nvSpPr>
          <p:cNvPr id="4" name="Slide Number Placeholder 3"/>
          <p:cNvSpPr>
            <a:spLocks noGrp="1"/>
          </p:cNvSpPr>
          <p:nvPr>
            <p:ph type="sldNum" sz="quarter" idx="10"/>
          </p:nvPr>
        </p:nvSpPr>
        <p:spPr/>
        <p:txBody>
          <a:bodyPr/>
          <a:lstStyle/>
          <a:p>
            <a:fld id="{88F0EC2C-E6BA-F248-9EDA-113245C923E1}" type="slidenum">
              <a:rPr lang="en-US" smtClean="0"/>
              <a:t>13</a:t>
            </a:fld>
            <a:endParaRPr lang="nb-NO"/>
          </a:p>
        </p:txBody>
      </p:sp>
    </p:spTree>
    <p:extLst>
      <p:ext uri="{BB962C8B-B14F-4D97-AF65-F5344CB8AC3E}">
        <p14:creationId xmlns:p14="http://schemas.microsoft.com/office/powerpoint/2010/main" val="31992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b="1" u="sng" dirty="0"/>
              <a:t>EKSEMPELSKRIPT:</a:t>
            </a:r>
          </a:p>
          <a:p>
            <a:endParaRPr lang="nb-NO" b="1" u="sng" dirty="0"/>
          </a:p>
          <a:p>
            <a:r>
              <a:rPr lang="nb-NO" b="0" u="none" dirty="0"/>
              <a:t>“Det handler også om å arbeide sammen for å skape noe nytt!”</a:t>
            </a:r>
          </a:p>
          <a:p>
            <a:endParaRPr lang="nb-NO"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nb-NO" b="1" u="sng" dirty="0"/>
              <a:t>MÅL FOR LYSBILDET:</a:t>
            </a:r>
          </a:p>
          <a:p>
            <a:pPr marL="0" marR="0" indent="0" algn="l" defTabSz="914400" rtl="0" eaLnBrk="1" fontAlgn="auto" latinLnBrk="0" hangingPunct="1">
              <a:lnSpc>
                <a:spcPct val="100000"/>
              </a:lnSpc>
              <a:spcBef>
                <a:spcPts val="0"/>
              </a:spcBef>
              <a:spcAft>
                <a:spcPts val="0"/>
              </a:spcAft>
              <a:buClrTx/>
              <a:buSzTx/>
              <a:buFontTx/>
              <a:buNone/>
              <a:tabLst/>
              <a:defRPr/>
            </a:pPr>
            <a:endParaRPr lang="nb-NO"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nb-NO" b="0" u="none" dirty="0"/>
              <a:t>For å korrigere misoppfattelsen av at koding vanligvis er noe som gjøres helt alene.</a:t>
            </a:r>
            <a:r>
              <a:rPr lang="nb-NO" dirty="0"/>
              <a:t> Alle kan kode, det er noe som er oppnåelig og moro. </a:t>
            </a:r>
            <a:endParaRPr lang="nb-NO" b="0" u="none" dirty="0"/>
          </a:p>
          <a:p>
            <a:endParaRPr lang="nb-NO" b="1" dirty="0"/>
          </a:p>
          <a:p>
            <a:r>
              <a:rPr lang="nb-NO" b="1" u="sng" dirty="0"/>
              <a:t>BILDEINSTRUKSJONER FOR DETTE LYSBILDET:</a:t>
            </a:r>
            <a:endParaRPr lang="nb-NO"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nb-NO"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b-NO" sz="1200" kern="1200" dirty="0">
                <a:solidFill>
                  <a:schemeClr val="tx1"/>
                </a:solidFill>
                <a:effectLst/>
                <a:latin typeface="+mn-lt"/>
              </a:rPr>
              <a:t>Hvis dette bildet skal byttes ut, må du sørge for at det oppfyller følgende kriterier: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nb-NO" sz="1200" kern="1200" dirty="0">
                <a:solidFill>
                  <a:schemeClr val="tx1"/>
                </a:solidFill>
                <a:effectLst/>
                <a:latin typeface="+mn-lt"/>
              </a:rPr>
              <a:t>En gruppe unge personer som er sammen og har det gøy.</a:t>
            </a:r>
          </a:p>
          <a:p>
            <a:endParaRPr lang="nb-NO" dirty="0"/>
          </a:p>
        </p:txBody>
      </p:sp>
      <p:sp>
        <p:nvSpPr>
          <p:cNvPr id="4" name="Slide Number Placeholder 3"/>
          <p:cNvSpPr>
            <a:spLocks noGrp="1"/>
          </p:cNvSpPr>
          <p:nvPr>
            <p:ph type="sldNum" sz="quarter" idx="10"/>
          </p:nvPr>
        </p:nvSpPr>
        <p:spPr/>
        <p:txBody>
          <a:bodyPr/>
          <a:lstStyle/>
          <a:p>
            <a:fld id="{88F0EC2C-E6BA-F248-9EDA-113245C923E1}" type="slidenum">
              <a:rPr lang="en-US" smtClean="0"/>
              <a:t>14</a:t>
            </a:fld>
            <a:endParaRPr lang="nb-NO"/>
          </a:p>
        </p:txBody>
      </p:sp>
    </p:spTree>
    <p:extLst>
      <p:ext uri="{BB962C8B-B14F-4D97-AF65-F5344CB8AC3E}">
        <p14:creationId xmlns:p14="http://schemas.microsoft.com/office/powerpoint/2010/main" val="3655648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b="1" u="sng" dirty="0"/>
              <a:t>EKSEMPELSKRIPT:</a:t>
            </a:r>
          </a:p>
          <a:p>
            <a:endParaRPr lang="nb-NO" b="1" u="sng" dirty="0"/>
          </a:p>
          <a:p>
            <a:r>
              <a:rPr lang="nb-NO" sz="1200" kern="1200" dirty="0">
                <a:solidFill>
                  <a:schemeClr val="tx1"/>
                </a:solidFill>
                <a:effectLst/>
                <a:latin typeface="+mn-lt"/>
              </a:rPr>
              <a:t>“Hva liker dere å gjøre sammen med venner?</a:t>
            </a:r>
            <a:r>
              <a:rPr lang="nb-NO" dirty="0"/>
              <a:t> </a:t>
            </a:r>
            <a:r>
              <a:rPr lang="nb-NO" sz="1200" kern="1200" dirty="0">
                <a:solidFill>
                  <a:schemeClr val="tx1"/>
                </a:solidFill>
                <a:effectLst/>
                <a:latin typeface="+mn-lt"/>
              </a:rPr>
              <a:t>Det kan være hva som helst – frivillig arbeid, sport, mote, videospill.”</a:t>
            </a:r>
            <a:endParaRPr lang="nb-NO" b="1" u="sng" dirty="0"/>
          </a:p>
          <a:p>
            <a:endParaRPr lang="nb-NO" b="1" u="sng" dirty="0"/>
          </a:p>
          <a:p>
            <a:r>
              <a:rPr lang="nb-NO" b="1" u="sng" dirty="0"/>
              <a:t>MÅL FOR LYSBILDET:</a:t>
            </a:r>
          </a:p>
          <a:p>
            <a:endParaRPr lang="nb-NO" b="1" u="sng" dirty="0"/>
          </a:p>
          <a:p>
            <a:r>
              <a:rPr lang="nb-NO" sz="1200" kern="1200" dirty="0">
                <a:solidFill>
                  <a:schemeClr val="tx1"/>
                </a:solidFill>
                <a:effectLst/>
                <a:latin typeface="+mn-lt"/>
              </a:rPr>
              <a:t>Å posisjonere koding som en sosial aktivitet som mer sannsynlig får unge mennesker til å bli interessert.</a:t>
            </a:r>
            <a:endParaRPr lang="nb-NO" b="1" u="sng" dirty="0"/>
          </a:p>
          <a:p>
            <a:endParaRPr lang="nb-NO" b="1" dirty="0"/>
          </a:p>
        </p:txBody>
      </p:sp>
      <p:sp>
        <p:nvSpPr>
          <p:cNvPr id="4" name="Slide Number Placeholder 3"/>
          <p:cNvSpPr>
            <a:spLocks noGrp="1"/>
          </p:cNvSpPr>
          <p:nvPr>
            <p:ph type="sldNum" sz="quarter" idx="10"/>
          </p:nvPr>
        </p:nvSpPr>
        <p:spPr/>
        <p:txBody>
          <a:bodyPr/>
          <a:lstStyle/>
          <a:p>
            <a:fld id="{88F0EC2C-E6BA-F248-9EDA-113245C923E1}" type="slidenum">
              <a:rPr lang="en-US" smtClean="0"/>
              <a:t>15</a:t>
            </a:fld>
            <a:endParaRPr lang="nb-NO"/>
          </a:p>
        </p:txBody>
      </p:sp>
    </p:spTree>
    <p:extLst>
      <p:ext uri="{BB962C8B-B14F-4D97-AF65-F5344CB8AC3E}">
        <p14:creationId xmlns:p14="http://schemas.microsoft.com/office/powerpoint/2010/main" val="1188437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b="1" u="sng" dirty="0"/>
              <a:t>EKSEMPELSKRIPT:</a:t>
            </a:r>
          </a:p>
          <a:p>
            <a:endParaRPr lang="nb-NO" b="1" u="sng" dirty="0"/>
          </a:p>
          <a:p>
            <a:r>
              <a:rPr lang="nb-NO" b="0" u="none" dirty="0"/>
              <a:t>“Koding kan faktisk være relevant for alt dere liker å gjøre!”</a:t>
            </a:r>
          </a:p>
          <a:p>
            <a:endParaRPr lang="nb-NO" b="0" u="none" baseline="0" dirty="0"/>
          </a:p>
          <a:p>
            <a:r>
              <a:rPr lang="nb-NO" b="0" u="none" baseline="0" dirty="0"/>
              <a:t>*EKSEMPLER SOM KAN NEVNES</a:t>
            </a:r>
          </a:p>
          <a:p>
            <a:pPr marL="628650" lvl="1" indent="-171450">
              <a:buFont typeface="Arial"/>
              <a:buChar char="•"/>
            </a:pPr>
            <a:r>
              <a:rPr lang="nb-NO" sz="1200" kern="1200" dirty="0">
                <a:solidFill>
                  <a:schemeClr val="tx1"/>
                </a:solidFill>
                <a:effectLst/>
                <a:latin typeface="+mn-lt"/>
              </a:rPr>
              <a:t>Hvis noen liker </a:t>
            </a:r>
            <a:r>
              <a:rPr lang="nb-NO" sz="1200" b="1" kern="1200" dirty="0">
                <a:solidFill>
                  <a:schemeClr val="tx1"/>
                </a:solidFill>
                <a:effectLst/>
                <a:latin typeface="+mn-lt"/>
              </a:rPr>
              <a:t>videospill</a:t>
            </a:r>
            <a:r>
              <a:rPr lang="nb-NO" sz="1200" kern="1200" dirty="0">
                <a:solidFill>
                  <a:schemeClr val="tx1"/>
                </a:solidFill>
                <a:effectLst/>
                <a:latin typeface="+mn-lt"/>
              </a:rPr>
              <a:t>, kan de bruke koding til å lage sitt eget.</a:t>
            </a:r>
            <a:endParaRPr lang="nb-NO" dirty="0">
              <a:effectLst/>
            </a:endParaRPr>
          </a:p>
          <a:p>
            <a:pPr marL="628650" lvl="1" indent="-171450">
              <a:buFont typeface="Arial"/>
              <a:buChar char="•"/>
            </a:pPr>
            <a:r>
              <a:rPr lang="nb-NO" sz="1200" kern="1200" dirty="0">
                <a:solidFill>
                  <a:schemeClr val="tx1"/>
                </a:solidFill>
                <a:effectLst/>
                <a:latin typeface="+mn-lt"/>
              </a:rPr>
              <a:t>Personer som er opptatt av </a:t>
            </a:r>
            <a:r>
              <a:rPr lang="nb-NO" sz="1200" b="1" kern="1200" dirty="0">
                <a:solidFill>
                  <a:schemeClr val="tx1"/>
                </a:solidFill>
                <a:effectLst/>
                <a:latin typeface="+mn-lt"/>
              </a:rPr>
              <a:t>mote, </a:t>
            </a:r>
            <a:r>
              <a:rPr lang="nb-NO" sz="1200" kern="1200" dirty="0">
                <a:solidFill>
                  <a:schemeClr val="tx1"/>
                </a:solidFill>
                <a:effectLst/>
                <a:latin typeface="+mn-lt"/>
              </a:rPr>
              <a:t>kan bygge sin egen blogg som reklamerer for deres egne motetips.</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nb-NO" sz="1200" kern="1200" dirty="0">
                <a:solidFill>
                  <a:schemeClr val="tx1"/>
                </a:solidFill>
                <a:effectLst/>
                <a:latin typeface="+mn-lt"/>
              </a:rPr>
              <a:t>Deltakere som er opptatt av </a:t>
            </a:r>
            <a:r>
              <a:rPr lang="nb-NO" sz="1200" b="1" kern="1200" dirty="0">
                <a:solidFill>
                  <a:schemeClr val="tx1"/>
                </a:solidFill>
                <a:effectLst/>
                <a:latin typeface="+mn-lt"/>
              </a:rPr>
              <a:t>litteratur,</a:t>
            </a:r>
            <a:r>
              <a:rPr lang="nb-NO" sz="1200" kern="1200" dirty="0">
                <a:solidFill>
                  <a:schemeClr val="tx1"/>
                </a:solidFill>
                <a:effectLst/>
                <a:latin typeface="+mn-lt"/>
              </a:rPr>
              <a:t>kan bygge et webområde som deler deres “må leses” denne måneden og deres personlige anmeldelser. </a:t>
            </a:r>
            <a:endParaRPr lang="nb-NO" b="0" u="none" dirty="0"/>
          </a:p>
          <a:p>
            <a:endParaRPr lang="nb-NO" b="1" u="sng" dirty="0"/>
          </a:p>
          <a:p>
            <a:r>
              <a:rPr lang="nb-NO" b="1" u="sng" dirty="0"/>
              <a:t>MÅL FOR LYSBILDET:</a:t>
            </a:r>
          </a:p>
          <a:p>
            <a:pPr marL="0" marR="0" indent="0" algn="l" defTabSz="914400" rtl="0" eaLnBrk="1" fontAlgn="auto" latinLnBrk="0" hangingPunct="1">
              <a:lnSpc>
                <a:spcPct val="100000"/>
              </a:lnSpc>
              <a:spcBef>
                <a:spcPts val="0"/>
              </a:spcBef>
              <a:spcAft>
                <a:spcPts val="0"/>
              </a:spcAft>
              <a:buClrTx/>
              <a:buSzTx/>
              <a:buFontTx/>
              <a:buNone/>
              <a:tabLst/>
              <a:defRPr/>
            </a:pPr>
            <a:endParaRPr lang="nb-NO" dirty="0"/>
          </a:p>
          <a:p>
            <a:pPr marL="0" marR="0" indent="0" algn="l" defTabSz="914400" rtl="0" eaLnBrk="1" fontAlgn="auto" latinLnBrk="0" hangingPunct="1">
              <a:lnSpc>
                <a:spcPct val="100000"/>
              </a:lnSpc>
              <a:spcBef>
                <a:spcPts val="0"/>
              </a:spcBef>
              <a:spcAft>
                <a:spcPts val="0"/>
              </a:spcAft>
              <a:buClrTx/>
              <a:buSzTx/>
              <a:buFontTx/>
              <a:buNone/>
              <a:tabLst/>
              <a:defRPr/>
            </a:pPr>
            <a:r>
              <a:rPr lang="nb-NO" dirty="0"/>
              <a:t>Siden</a:t>
            </a:r>
            <a:r>
              <a:rPr lang="nb-NO" sz="1200" kern="1200" dirty="0">
                <a:solidFill>
                  <a:schemeClr val="tx1"/>
                </a:solidFill>
                <a:effectLst/>
                <a:latin typeface="+mn-lt"/>
              </a:rPr>
              <a:t> sosial innflytelse er svært viktig i denne alderen, er det viktig å få frem at koding kan brukes på </a:t>
            </a:r>
            <a:r>
              <a:rPr lang="nb-NO" sz="1200" i="1" kern="1200" dirty="0">
                <a:solidFill>
                  <a:schemeClr val="tx1"/>
                </a:solidFill>
                <a:effectLst/>
                <a:latin typeface="+mn-lt"/>
              </a:rPr>
              <a:t>alle</a:t>
            </a:r>
            <a:r>
              <a:rPr lang="nb-NO" sz="1200" kern="1200" dirty="0">
                <a:solidFill>
                  <a:schemeClr val="tx1"/>
                </a:solidFill>
                <a:effectLst/>
                <a:latin typeface="+mn-lt"/>
              </a:rPr>
              <a:t> aspekter ved livet og ikke er et avvik fra normen. </a:t>
            </a:r>
            <a:endParaRPr lang="nb-NO" b="1" u="sng" dirty="0"/>
          </a:p>
          <a:p>
            <a:endParaRPr lang="nb-NO" b="1" dirty="0"/>
          </a:p>
          <a:p>
            <a:r>
              <a:rPr lang="nb-NO" b="1" u="sng" dirty="0"/>
              <a:t>BILDEINSTRUKSJONER FOR DETTE LYSBILDET:</a:t>
            </a:r>
          </a:p>
          <a:p>
            <a:endParaRPr lang="nb-NO"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b-NO" sz="1200" kern="1200" dirty="0">
                <a:solidFill>
                  <a:schemeClr val="tx1"/>
                </a:solidFill>
                <a:effectLst/>
                <a:latin typeface="+mn-lt"/>
              </a:rPr>
              <a:t>På dette bildet har vi inkludert et stjerneskudd for å understreke “gnisten” i en ny forståelse av koding.</a:t>
            </a:r>
          </a:p>
          <a:p>
            <a:pPr marL="0" marR="0" indent="0" algn="l" defTabSz="914400" rtl="0" eaLnBrk="1" fontAlgn="auto" latinLnBrk="0" hangingPunct="1">
              <a:lnSpc>
                <a:spcPct val="100000"/>
              </a:lnSpc>
              <a:spcBef>
                <a:spcPts val="0"/>
              </a:spcBef>
              <a:spcAft>
                <a:spcPts val="0"/>
              </a:spcAft>
              <a:buClrTx/>
              <a:buSzTx/>
              <a:buFontTx/>
              <a:buNone/>
              <a:tabLst/>
              <a:defRPr/>
            </a:pPr>
            <a:endParaRPr lang="nb-NO"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b-NO" sz="1200" kern="1200" dirty="0">
                <a:solidFill>
                  <a:schemeClr val="tx1"/>
                </a:solidFill>
                <a:effectLst/>
                <a:latin typeface="+mn-lt"/>
              </a:rPr>
              <a:t>Hvis dette bildet skal byttes ut, må du sørge for at det oppfyller følgende kriterier: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nb-NO" sz="1200" kern="1200" dirty="0">
                <a:solidFill>
                  <a:schemeClr val="tx1"/>
                </a:solidFill>
                <a:effectLst/>
                <a:latin typeface="+mn-lt"/>
              </a:rPr>
              <a:t>Et bilde eller .gif som representerer å starte noe nytt eller utvide horisonten.</a:t>
            </a:r>
            <a:endParaRPr lang="nb-NO"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nb-NO" dirty="0"/>
          </a:p>
          <a:p>
            <a:endParaRPr lang="nb-NO" dirty="0"/>
          </a:p>
        </p:txBody>
      </p:sp>
      <p:sp>
        <p:nvSpPr>
          <p:cNvPr id="4" name="Slide Number Placeholder 3"/>
          <p:cNvSpPr>
            <a:spLocks noGrp="1"/>
          </p:cNvSpPr>
          <p:nvPr>
            <p:ph type="sldNum" sz="quarter" idx="10"/>
          </p:nvPr>
        </p:nvSpPr>
        <p:spPr/>
        <p:txBody>
          <a:bodyPr/>
          <a:lstStyle/>
          <a:p>
            <a:fld id="{88F0EC2C-E6BA-F248-9EDA-113245C923E1}" type="slidenum">
              <a:rPr lang="en-US" smtClean="0"/>
              <a:t>16</a:t>
            </a:fld>
            <a:endParaRPr lang="nb-NO"/>
          </a:p>
        </p:txBody>
      </p:sp>
    </p:spTree>
    <p:extLst>
      <p:ext uri="{BB962C8B-B14F-4D97-AF65-F5344CB8AC3E}">
        <p14:creationId xmlns:p14="http://schemas.microsoft.com/office/powerpoint/2010/main" val="1078170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b="1" u="sng" dirty="0"/>
              <a:t>EKSEMPELSKRIPT:</a:t>
            </a:r>
          </a:p>
          <a:p>
            <a:endParaRPr lang="nb-NO" b="1" u="sng" dirty="0"/>
          </a:p>
          <a:p>
            <a:r>
              <a:rPr lang="nb-NO" b="0" u="none" dirty="0"/>
              <a:t>“Vi skal starte snart, så jeg vil at dere skal tenke på alt vi har snakket om mens dere spiller, og tenke på hvordan dere kan bruke koding i dagliglivet.”</a:t>
            </a:r>
          </a:p>
          <a:p>
            <a:endParaRPr lang="nb-NO" b="1" u="sng" dirty="0"/>
          </a:p>
          <a:p>
            <a:pPr marL="0" marR="0" indent="0" algn="l" defTabSz="914400" rtl="0" eaLnBrk="1" fontAlgn="auto" latinLnBrk="0" hangingPunct="1">
              <a:lnSpc>
                <a:spcPct val="100000"/>
              </a:lnSpc>
              <a:spcBef>
                <a:spcPts val="0"/>
              </a:spcBef>
              <a:spcAft>
                <a:spcPts val="0"/>
              </a:spcAft>
              <a:buClrTx/>
              <a:buSzTx/>
              <a:buFontTx/>
              <a:buNone/>
              <a:tabLst/>
              <a:defRPr/>
            </a:pPr>
            <a:r>
              <a:rPr lang="nb-NO" b="1" u="sng" dirty="0"/>
              <a:t>MÅL FOR LYSBILDET:</a:t>
            </a:r>
          </a:p>
          <a:p>
            <a:endParaRPr lang="nb-NO" b="1" u="sng" dirty="0"/>
          </a:p>
          <a:p>
            <a:r>
              <a:rPr lang="nb-NO" b="0" u="none" dirty="0"/>
              <a:t>Å sikre at elevene tenker på alt de har sett på presentasjonen mens de deltar i Hour of Code™. </a:t>
            </a:r>
          </a:p>
          <a:p>
            <a:endParaRPr lang="nb-NO" b="1" dirty="0"/>
          </a:p>
          <a:p>
            <a:r>
              <a:rPr lang="nb-NO" b="1" u="sng" dirty="0"/>
              <a:t>BILDEINSTRUKSJONER FOR DETTE LYSBILDET:</a:t>
            </a:r>
            <a:endParaRPr lang="nb-NO"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b-NO" sz="1200" kern="1200" dirty="0">
                <a:solidFill>
                  <a:schemeClr val="tx1"/>
                </a:solidFill>
                <a:effectLst/>
                <a:latin typeface="+mn-lt"/>
              </a:rPr>
              <a:t>For dette bildet har vi tatt med bildet av en fotograf for å igjen å understreke at koding kan være nyttig for ulike interesser.</a:t>
            </a:r>
          </a:p>
          <a:p>
            <a:pPr marL="0" marR="0" indent="0" algn="l" defTabSz="914400" rtl="0" eaLnBrk="1" fontAlgn="auto" latinLnBrk="0" hangingPunct="1">
              <a:lnSpc>
                <a:spcPct val="100000"/>
              </a:lnSpc>
              <a:spcBef>
                <a:spcPts val="0"/>
              </a:spcBef>
              <a:spcAft>
                <a:spcPts val="0"/>
              </a:spcAft>
              <a:buClrTx/>
              <a:buSzTx/>
              <a:buFontTx/>
              <a:buNone/>
              <a:tabLst/>
              <a:defRPr/>
            </a:pPr>
            <a:endParaRPr lang="nb-NO"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b-NO" sz="1200" kern="1200" dirty="0">
                <a:solidFill>
                  <a:schemeClr val="tx1"/>
                </a:solidFill>
                <a:effectLst/>
                <a:latin typeface="+mn-lt"/>
              </a:rPr>
              <a:t>Hvis dette bildet skal byttes ut, må du sørge for at det oppfyller følgende kriterier: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nb-NO" sz="1200" kern="1200" dirty="0">
                <a:solidFill>
                  <a:schemeClr val="tx1"/>
                </a:solidFill>
                <a:effectLst/>
                <a:latin typeface="+mn-lt"/>
              </a:rPr>
              <a:t>Et bilde eller .gif av noe som vanligvis ikke assosieres med koding.</a:t>
            </a:r>
            <a:endParaRPr lang="nb-NO" dirty="0"/>
          </a:p>
        </p:txBody>
      </p:sp>
      <p:sp>
        <p:nvSpPr>
          <p:cNvPr id="4" name="Slide Number Placeholder 3"/>
          <p:cNvSpPr>
            <a:spLocks noGrp="1"/>
          </p:cNvSpPr>
          <p:nvPr>
            <p:ph type="sldNum" sz="quarter" idx="10"/>
          </p:nvPr>
        </p:nvSpPr>
        <p:spPr/>
        <p:txBody>
          <a:bodyPr/>
          <a:lstStyle/>
          <a:p>
            <a:fld id="{88F0EC2C-E6BA-F248-9EDA-113245C923E1}" type="slidenum">
              <a:rPr lang="en-US" smtClean="0"/>
              <a:t>17</a:t>
            </a:fld>
            <a:endParaRPr lang="nb-NO"/>
          </a:p>
        </p:txBody>
      </p:sp>
    </p:spTree>
    <p:extLst>
      <p:ext uri="{BB962C8B-B14F-4D97-AF65-F5344CB8AC3E}">
        <p14:creationId xmlns:p14="http://schemas.microsoft.com/office/powerpoint/2010/main" val="406855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b-NO" b="1" u="sng" dirty="0"/>
              <a:t>EKSEMPELSKRIPT:</a:t>
            </a:r>
          </a:p>
          <a:p>
            <a:endParaRPr lang="nb-NO" b="1" u="sng" dirty="0"/>
          </a:p>
          <a:p>
            <a:r>
              <a:rPr lang="nb-NO" b="0" u="none" dirty="0"/>
              <a:t>“OK, la oss komme i gang!”</a:t>
            </a:r>
          </a:p>
          <a:p>
            <a:endParaRPr lang="nb-NO" b="1" u="sng" dirty="0"/>
          </a:p>
          <a:p>
            <a:r>
              <a:rPr lang="nb-NO" b="1" u="sng" dirty="0"/>
              <a:t>MÅL FOR LYSBILDET:</a:t>
            </a:r>
          </a:p>
          <a:p>
            <a:endParaRPr lang="nb-NO" b="0" u="none" dirty="0"/>
          </a:p>
          <a:p>
            <a:r>
              <a:rPr lang="nb-NO" b="0" u="none" dirty="0"/>
              <a:t>Å introdusere Hour of Code™.</a:t>
            </a:r>
            <a:endParaRPr lang="nb-NO" b="1" dirty="0"/>
          </a:p>
          <a:p>
            <a:endParaRPr lang="nb-NO" b="1" dirty="0"/>
          </a:p>
          <a:p>
            <a:r>
              <a:rPr lang="nb-NO" b="1" u="sng" dirty="0"/>
              <a:t>BILDEINSTRUKSJONER FOR DETTE LYSBILDET:</a:t>
            </a:r>
            <a:endParaRPr lang="nb-NO" sz="1200" u="sng" kern="1200" dirty="0">
              <a:solidFill>
                <a:schemeClr val="tx1"/>
              </a:solidFill>
              <a:effectLst/>
              <a:latin typeface="+mn-lt"/>
              <a:ea typeface="+mn-ea"/>
              <a:cs typeface="+mn-cs"/>
            </a:endParaRPr>
          </a:p>
          <a:p>
            <a:endParaRPr lang="nb-NO" dirty="0"/>
          </a:p>
          <a:p>
            <a:pPr marL="0" marR="0" indent="0" algn="l" defTabSz="914400" rtl="0" eaLnBrk="1" fontAlgn="auto" latinLnBrk="0" hangingPunct="1">
              <a:lnSpc>
                <a:spcPct val="100000"/>
              </a:lnSpc>
              <a:spcBef>
                <a:spcPts val="0"/>
              </a:spcBef>
              <a:spcAft>
                <a:spcPts val="0"/>
              </a:spcAft>
              <a:buClrTx/>
              <a:buSzTx/>
              <a:buFontTx/>
              <a:buNone/>
              <a:tabLst/>
              <a:defRPr/>
            </a:pPr>
            <a:r>
              <a:rPr lang="nb-NO" sz="1200" kern="1200" dirty="0">
                <a:solidFill>
                  <a:schemeClr val="tx1"/>
                </a:solidFill>
                <a:effectLst/>
                <a:latin typeface="+mn-lt"/>
              </a:rPr>
              <a:t>Hvis dette bildet skal byttes ut, må du sørge for at det oppfyller følgende kriterier: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nb-NO" sz="1200" kern="1200" dirty="0">
                <a:solidFill>
                  <a:schemeClr val="tx1"/>
                </a:solidFill>
                <a:effectLst/>
                <a:latin typeface="+mn-lt"/>
              </a:rPr>
              <a:t>Et bilde eller .gif av unge mennesker som er synlig begeistret.</a:t>
            </a:r>
            <a:endParaRPr lang="nb-NO" dirty="0"/>
          </a:p>
          <a:p>
            <a:endParaRPr lang="nb-NO" dirty="0"/>
          </a:p>
        </p:txBody>
      </p:sp>
      <p:sp>
        <p:nvSpPr>
          <p:cNvPr id="4" name="Slide Number Placeholder 3"/>
          <p:cNvSpPr>
            <a:spLocks noGrp="1"/>
          </p:cNvSpPr>
          <p:nvPr>
            <p:ph type="sldNum" sz="quarter" idx="10"/>
          </p:nvPr>
        </p:nvSpPr>
        <p:spPr/>
        <p:txBody>
          <a:bodyPr/>
          <a:lstStyle/>
          <a:p>
            <a:fld id="{88F0EC2C-E6BA-F248-9EDA-113245C923E1}" type="slidenum">
              <a:rPr lang="en-US" smtClean="0"/>
              <a:t>18</a:t>
            </a:fld>
            <a:endParaRPr lang="nb-NO"/>
          </a:p>
        </p:txBody>
      </p:sp>
    </p:spTree>
    <p:extLst>
      <p:ext uri="{BB962C8B-B14F-4D97-AF65-F5344CB8AC3E}">
        <p14:creationId xmlns:p14="http://schemas.microsoft.com/office/powerpoint/2010/main" val="828131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b-NO" b="1" u="sng" dirty="0"/>
              <a:t>EKSEMPELSKRIPT:</a:t>
            </a:r>
          </a:p>
          <a:p>
            <a:endParaRPr lang="nb-NO" b="1"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nb-NO" b="0" u="none" dirty="0"/>
              <a:t>“Er dere klare til å begynne å kode? La oss komme i gang! “I dagens </a:t>
            </a:r>
            <a:r>
              <a:rPr lang="nb-NO" sz="1200" dirty="0">
                <a:solidFill>
                  <a:schemeClr val="bg1"/>
                </a:solidFill>
                <a:latin typeface="Segoe UI Light" panose="020B0502040204020203" pitchFamily="34" charset="0"/>
              </a:rPr>
              <a:t>Hour of Code™</a:t>
            </a:r>
            <a:r>
              <a:rPr lang="nb-NO" b="0" u="none" baseline="0" dirty="0"/>
              <a:t> skal vi lære med en</a:t>
            </a:r>
            <a:r>
              <a:rPr lang="nb-NO" sz="1200" kern="1200" dirty="0">
                <a:solidFill>
                  <a:schemeClr val="tx1"/>
                </a:solidFill>
                <a:effectLst/>
                <a:latin typeface="+mn-lt"/>
              </a:rPr>
              <a:t> opplæring som er inspirert av Minecraft-spillet</a:t>
            </a:r>
            <a:r>
              <a:rPr lang="nb-NO" b="0" u="none" baseline="0" dirty="0"/>
              <a:t>! </a:t>
            </a:r>
            <a:r>
              <a:rPr lang="nb-NO" sz="1200" kern="1200" dirty="0">
                <a:solidFill>
                  <a:schemeClr val="tx1"/>
                </a:solidFill>
                <a:effectLst/>
                <a:latin typeface="+mn-lt"/>
              </a:rPr>
              <a:t>Opplæringen bruker karakterer og konsepter fra Minecraft-videospillet, men det er ikke selve spillet.</a:t>
            </a:r>
            <a:r>
              <a:rPr lang="nb-NO" dirty="0"/>
              <a:t> </a:t>
            </a:r>
            <a:r>
              <a:rPr lang="nb-NO" sz="1200" kern="1200" dirty="0">
                <a:solidFill>
                  <a:schemeClr val="tx1"/>
                </a:solidFill>
                <a:effectLst/>
                <a:latin typeface="+mn-lt"/>
              </a:rPr>
              <a:t>I Minecraft Hour of Code™-opplæringen vil du møte “agenten” og lære og bruke kodeteknikker som sløyfer, feilsøking og funksjoner for å lage dine egne løsninger på oppgaver og se hvordan agenten utfører kommandoene dine.”</a:t>
            </a:r>
            <a:endParaRPr lang="nb-NO" sz="1200" b="0" baseline="0" dirty="0"/>
          </a:p>
          <a:p>
            <a:endParaRPr lang="nb-NO" b="0" u="none" dirty="0"/>
          </a:p>
          <a:p>
            <a:endParaRPr lang="nb-NO" b="0" u="none" dirty="0"/>
          </a:p>
          <a:p>
            <a:endParaRPr lang="nb-NO" b="1" u="sng" dirty="0"/>
          </a:p>
          <a:p>
            <a:r>
              <a:rPr lang="nb-NO" b="1" u="sng" dirty="0"/>
              <a:t>MÅL FOR LYSBILDET: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nb-NO"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nb-NO" b="0" u="none" dirty="0"/>
              <a:t>Å introdusere </a:t>
            </a:r>
            <a:r>
              <a:rPr lang="nb-NO" sz="1200" dirty="0">
                <a:solidFill>
                  <a:schemeClr val="bg1"/>
                </a:solidFill>
                <a:latin typeface="Segoe UI Light" panose="020B0502040204020203" pitchFamily="34" charset="0"/>
              </a:rPr>
              <a:t>Hour of Code™</a:t>
            </a:r>
          </a:p>
          <a:p>
            <a:endParaRPr lang="nb-NO" b="1" dirty="0"/>
          </a:p>
          <a:p>
            <a:pPr marL="0" marR="0" lvl="0" indent="0" algn="l" defTabSz="914400" rtl="0" eaLnBrk="1" fontAlgn="auto" latinLnBrk="0" hangingPunct="1">
              <a:lnSpc>
                <a:spcPct val="100000"/>
              </a:lnSpc>
              <a:spcBef>
                <a:spcPts val="0"/>
              </a:spcBef>
              <a:spcAft>
                <a:spcPts val="0"/>
              </a:spcAft>
              <a:buClrTx/>
              <a:buSzTx/>
              <a:buFontTx/>
              <a:buNone/>
              <a:tabLst/>
              <a:defRPr/>
            </a:pPr>
            <a:r>
              <a:rPr lang="nb-NO" b="1" u="sng" dirty="0"/>
              <a:t>MERKNAD TIL TILRETTELEGGER:</a:t>
            </a:r>
          </a:p>
          <a:p>
            <a:pPr>
              <a:defRPr/>
            </a:pPr>
            <a:r>
              <a:rPr lang="nb-NO" b="0" dirty="0"/>
              <a:t>Det er mer enn én Minecraft-opplæring. </a:t>
            </a:r>
            <a:r>
              <a:rPr lang="nb-NO" dirty="0"/>
              <a:t>Start med dette årets opplæring, og bruk de andre opplæringene hvis de fullfører tidlig</a:t>
            </a:r>
            <a:r>
              <a:rPr lang="nb-NO" b="0" dirty="0"/>
              <a:t>. </a:t>
            </a:r>
            <a:r>
              <a:rPr lang="nb-NO" dirty="0"/>
              <a:t>Hver opplæring forklarer forskjellige konsepter, så det kan være lurt å gjennomføre alle opplæringene</a:t>
            </a:r>
            <a:r>
              <a:rPr lang="nb-NO" b="0" dirty="0"/>
              <a:t>!</a:t>
            </a:r>
            <a:r>
              <a:rPr lang="nb-NO" dirty="0"/>
              <a:t> </a:t>
            </a:r>
            <a:endParaRPr lang="nb-NO" b="0" dirty="0"/>
          </a:p>
          <a:p>
            <a:endParaRPr lang="nb-NO" sz="1200" b="1" u="sng" kern="1200" baseline="0" dirty="0">
              <a:solidFill>
                <a:schemeClr val="tx1"/>
              </a:solidFill>
              <a:effectLst/>
              <a:latin typeface="+mn-lt"/>
              <a:ea typeface="+mn-ea"/>
              <a:cs typeface="+mn-cs"/>
            </a:endParaRPr>
          </a:p>
          <a:p>
            <a:r>
              <a:rPr lang="nb-NO" sz="1200" kern="1200" dirty="0">
                <a:solidFill>
                  <a:schemeClr val="tx1"/>
                </a:solidFill>
                <a:effectLst/>
                <a:latin typeface="+mn-lt"/>
              </a:rPr>
              <a:t>Hvis du ikke kan gi hver deltaker sin egen enhet, prøver du å sette dem sammen med noen og få dem til å rotere hvert trinn i hver leksjon slik at begge får mulighet til å være aktiv og til å observere. Vi foreslår at enkeltpersoner arbeider alene med oppgavene.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nb-NO" sz="1200" kern="1200" dirty="0">
                <a:solidFill>
                  <a:schemeClr val="tx1"/>
                </a:solidFill>
                <a:effectLst/>
                <a:latin typeface="+mn-lt"/>
              </a:rPr>
              <a:t>Etter femten minutter gratulerer du gruppen med hvor langt de har kommet og koden de har skrevet.</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nb-NO" sz="1200" b="0" u="none" kern="1200" dirty="0">
                <a:solidFill>
                  <a:schemeClr val="tx1"/>
                </a:solidFill>
                <a:effectLst/>
                <a:latin typeface="+mn-lt"/>
              </a:rPr>
              <a:t>Hvis det er deltakere som fullfører opplæringen og/eller er mer avanserte, inviterer du dem til å spille gjennom opplæringen ved å bruke </a:t>
            </a:r>
            <a:r>
              <a:rPr lang="nb-NO" sz="1200" b="1" u="none" kern="1200" dirty="0">
                <a:solidFill>
                  <a:schemeClr val="tx1"/>
                </a:solidFill>
                <a:effectLst/>
                <a:latin typeface="+mn-lt"/>
              </a:rPr>
              <a:t>Diamantbanen (Diamond Path) </a:t>
            </a:r>
            <a:r>
              <a:rPr lang="nb-NO" sz="1200" b="0" u="none" kern="1200" dirty="0">
                <a:solidFill>
                  <a:schemeClr val="tx1"/>
                </a:solidFill>
                <a:effectLst/>
                <a:latin typeface="+mn-lt"/>
              </a:rPr>
              <a:t>– som inkluderer ekstra kodeutfordringer de må fullføre for å kunne hente diamanten på det nivået.</a:t>
            </a:r>
            <a:endParaRPr lang="nb-NO" b="0" u="non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nb-NO"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nb-NO" b="0" dirty="0"/>
          </a:p>
          <a:p>
            <a:r>
              <a:rPr lang="nb-NO" dirty="0"/>
              <a:t> </a:t>
            </a:r>
          </a:p>
        </p:txBody>
      </p:sp>
      <p:sp>
        <p:nvSpPr>
          <p:cNvPr id="4" name="Slide Number Placeholder 3"/>
          <p:cNvSpPr>
            <a:spLocks noGrp="1"/>
          </p:cNvSpPr>
          <p:nvPr>
            <p:ph type="sldNum" sz="quarter" idx="10"/>
          </p:nvPr>
        </p:nvSpPr>
        <p:spPr/>
        <p:txBody>
          <a:bodyPr/>
          <a:lstStyle/>
          <a:p>
            <a:fld id="{88F0EC2C-E6BA-F248-9EDA-113245C923E1}" type="slidenum">
              <a:rPr lang="en-US" smtClean="0"/>
              <a:t>19</a:t>
            </a:fld>
            <a:endParaRPr lang="nb-NO"/>
          </a:p>
        </p:txBody>
      </p:sp>
    </p:spTree>
    <p:extLst>
      <p:ext uri="{BB962C8B-B14F-4D97-AF65-F5344CB8AC3E}">
        <p14:creationId xmlns:p14="http://schemas.microsoft.com/office/powerpoint/2010/main" val="122372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b="1" u="sng" dirty="0"/>
              <a:t>EKSEMPELSKRIPT:</a:t>
            </a:r>
          </a:p>
          <a:p>
            <a:endParaRPr lang="nb-NO" b="1" u="sng" dirty="0"/>
          </a:p>
          <a:p>
            <a:r>
              <a:rPr lang="nb-NO" b="0" dirty="0"/>
              <a:t>“Dere vet kanskje allerede at koding er det folk bruker til å gi instruksjoner til teknologi. Datamaskiner skjønner ikke norsk, så vi må gi dem kommandoer på et språk de skjønner. Det språket er kode! </a:t>
            </a:r>
            <a:r>
              <a:rPr lang="nb-NO" dirty="0"/>
              <a:t>Det dere kanskje ikke vet, er at koding ikke bare er for programvareteknikere og personer i den teknologiske verdenen. Koding er en flott ferdighet som</a:t>
            </a:r>
            <a:r>
              <a:rPr lang="nb-NO" b="0" baseline="0" dirty="0"/>
              <a:t> </a:t>
            </a:r>
            <a:r>
              <a:rPr lang="nb-NO" b="0" i="1" baseline="0" dirty="0"/>
              <a:t>alle </a:t>
            </a:r>
            <a:r>
              <a:rPr lang="nb-NO" b="0" i="0" baseline="0" dirty="0"/>
              <a:t>kan lære!”</a:t>
            </a:r>
            <a:r>
              <a:rPr lang="nb-NO" dirty="0"/>
              <a:t> </a:t>
            </a:r>
            <a:endParaRPr lang="nb-NO" b="0" i="0" baseline="0" dirty="0"/>
          </a:p>
          <a:p>
            <a:endParaRPr lang="nb-NO" b="0" i="0" u="sng"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nb-NO" b="1" u="sng" dirty="0"/>
          </a:p>
          <a:p>
            <a:pPr marL="0" marR="0" indent="0" algn="l" defTabSz="914400" rtl="0" eaLnBrk="1" fontAlgn="auto" latinLnBrk="0" hangingPunct="1">
              <a:lnSpc>
                <a:spcPct val="100000"/>
              </a:lnSpc>
              <a:spcBef>
                <a:spcPts val="0"/>
              </a:spcBef>
              <a:spcAft>
                <a:spcPts val="0"/>
              </a:spcAft>
              <a:buClrTx/>
              <a:buSzTx/>
              <a:buFontTx/>
              <a:buNone/>
              <a:tabLst/>
              <a:defRPr/>
            </a:pPr>
            <a:r>
              <a:rPr lang="nb-NO" b="1" u="sng" dirty="0"/>
              <a:t>MERKNAD TIL TILRETTELEGGER:</a:t>
            </a:r>
            <a:endParaRPr lang="nb-NO" b="1" u="sng"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nb-NO" b="0" u="none" baseline="0" dirty="0"/>
              <a:t>Videoen spilles av automatisk når du går til det neste lysbildet. </a:t>
            </a:r>
            <a:endParaRPr lang="nb-NO" b="1" u="sng" dirty="0"/>
          </a:p>
          <a:p>
            <a:endParaRPr lang="nb-NO" b="1" u="sng" dirty="0"/>
          </a:p>
          <a:p>
            <a:r>
              <a:rPr lang="nb-NO" b="1" u="sng" dirty="0"/>
              <a:t>MÅL FOR LYSBILDET:</a:t>
            </a:r>
            <a:r>
              <a:rPr lang="nb-NO" dirty="0"/>
              <a:t> </a:t>
            </a:r>
          </a:p>
          <a:p>
            <a:endParaRPr lang="nb-NO" b="1" u="none" dirty="0"/>
          </a:p>
          <a:p>
            <a:r>
              <a:rPr lang="nb-NO" b="0" u="none" dirty="0"/>
              <a:t>Den følgende delen er ment å endre misoppfatningene om koding blant mange yngre mennesker. </a:t>
            </a:r>
            <a:endParaRPr lang="nb-NO" b="1" u="sng" dirty="0"/>
          </a:p>
          <a:p>
            <a:endParaRPr lang="nb-NO" b="1" dirty="0"/>
          </a:p>
          <a:p>
            <a:r>
              <a:rPr lang="nb-NO" b="1" u="sng" dirty="0"/>
              <a:t>BILDEINSTRUKSJONER FOR DETTE LYSBILDET:</a:t>
            </a:r>
          </a:p>
          <a:p>
            <a:r>
              <a:rPr lang="nb-NO" sz="1200" b="0" u="none" kern="1200" baseline="0" dirty="0">
                <a:solidFill>
                  <a:schemeClr val="tx1"/>
                </a:solidFill>
                <a:effectLst/>
                <a:latin typeface="+mn-lt"/>
              </a:rPr>
              <a:t>Dette er et bilde av “den binære koden for Hello world” gjentatt åtte ganger.</a:t>
            </a:r>
            <a:endParaRPr lang="nb-NO" sz="1200" b="0" u="non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2</a:t>
            </a:fld>
            <a:endParaRPr lang="nb-NO"/>
          </a:p>
        </p:txBody>
      </p:sp>
    </p:spTree>
    <p:extLst>
      <p:ext uri="{BB962C8B-B14F-4D97-AF65-F5344CB8AC3E}">
        <p14:creationId xmlns:p14="http://schemas.microsoft.com/office/powerpoint/2010/main" val="718005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b="1" u="sng" dirty="0"/>
              <a:t>EKSEMPELSKRIPT:</a:t>
            </a:r>
            <a:endParaRPr lang="nb-NO" b="0" u="none" dirty="0"/>
          </a:p>
          <a:p>
            <a:endParaRPr lang="nb-NO" b="0" u="none" dirty="0"/>
          </a:p>
          <a:p>
            <a:r>
              <a:rPr lang="nb-NO" b="0" u="none" dirty="0"/>
              <a:t>“Gå nå til </a:t>
            </a:r>
            <a:r>
              <a:rPr lang="nb-NO" sz="1200" b="0" u="none" dirty="0">
                <a:solidFill>
                  <a:schemeClr val="bg1"/>
                </a:solidFill>
                <a:latin typeface="Segoe Pro Light" charset="0"/>
              </a:rPr>
              <a:t>code.org</a:t>
            </a:r>
            <a:r>
              <a:rPr lang="nb-NO" sz="1200" dirty="0">
                <a:solidFill>
                  <a:schemeClr val="bg1"/>
                </a:solidFill>
                <a:latin typeface="Segoe Pro Light" charset="0"/>
              </a:rPr>
              <a:t>/Minecraft</a:t>
            </a:r>
            <a:r>
              <a:rPr lang="nb-NO" dirty="0"/>
              <a:t> </a:t>
            </a:r>
            <a:r>
              <a:rPr lang="nb-NO" b="0" u="none" baseline="0" dirty="0"/>
              <a:t>for å finne “</a:t>
            </a:r>
            <a:r>
              <a:rPr lang="nb-NO" sz="1200" kern="1200" dirty="0">
                <a:solidFill>
                  <a:schemeClr val="tx1"/>
                </a:solidFill>
                <a:effectLst/>
                <a:latin typeface="+mn-lt"/>
              </a:rPr>
              <a:t>Minecraft Hour of Code</a:t>
            </a:r>
            <a:r>
              <a:rPr lang="nb-NO" sz="1200" kern="1200" baseline="30000" dirty="0">
                <a:solidFill>
                  <a:schemeClr val="tx1"/>
                </a:solidFill>
                <a:effectLst/>
                <a:latin typeface="+mn-lt"/>
              </a:rPr>
              <a:t>TM</a:t>
            </a:r>
            <a:r>
              <a:rPr lang="nb-NO" sz="1200" kern="1200" dirty="0">
                <a:solidFill>
                  <a:schemeClr val="tx1"/>
                </a:solidFill>
                <a:effectLst/>
                <a:latin typeface="+mn-lt"/>
              </a:rPr>
              <a:t> Hero’s Journey”</a:t>
            </a:r>
            <a:r>
              <a:rPr lang="nb-NO" dirty="0"/>
              <a:t>-opplæringen og BEGYNNE</a:t>
            </a:r>
            <a:r>
              <a:rPr lang="nb-NO" b="0" u="none" baseline="0" dirty="0"/>
              <a:t>! ”</a:t>
            </a:r>
            <a:endParaRPr lang="nb-NO" b="1" u="sng" dirty="0"/>
          </a:p>
          <a:p>
            <a:endParaRPr lang="nb-NO" b="1" u="sng" dirty="0"/>
          </a:p>
          <a:p>
            <a:pPr marL="0" marR="0" indent="0" algn="l" defTabSz="914400" rtl="0" eaLnBrk="1" fontAlgn="auto" latinLnBrk="0" hangingPunct="1">
              <a:lnSpc>
                <a:spcPct val="100000"/>
              </a:lnSpc>
              <a:spcBef>
                <a:spcPts val="0"/>
              </a:spcBef>
              <a:spcAft>
                <a:spcPts val="0"/>
              </a:spcAft>
              <a:buClrTx/>
              <a:buSzTx/>
              <a:buFontTx/>
              <a:buNone/>
              <a:tabLst/>
              <a:defRPr/>
            </a:pPr>
            <a:r>
              <a:rPr lang="nb-NO" b="1" u="sng" dirty="0"/>
              <a:t>MÅL FOR LYSBILDET:</a:t>
            </a:r>
          </a:p>
          <a:p>
            <a:pPr marL="0" marR="0" indent="0" algn="l" defTabSz="914400" rtl="0" eaLnBrk="1" fontAlgn="auto" latinLnBrk="0" hangingPunct="1">
              <a:lnSpc>
                <a:spcPct val="100000"/>
              </a:lnSpc>
              <a:spcBef>
                <a:spcPts val="0"/>
              </a:spcBef>
              <a:spcAft>
                <a:spcPts val="0"/>
              </a:spcAft>
              <a:buClrTx/>
              <a:buSzTx/>
              <a:buFontTx/>
              <a:buNone/>
              <a:tabLst/>
              <a:defRPr/>
            </a:pPr>
            <a:endParaRPr lang="nb-NO" b="1" u="sng" dirty="0"/>
          </a:p>
          <a:p>
            <a:pPr marL="0" marR="0" indent="0" algn="l" defTabSz="914400" rtl="0" eaLnBrk="1" fontAlgn="auto" latinLnBrk="0" hangingPunct="1">
              <a:lnSpc>
                <a:spcPct val="100000"/>
              </a:lnSpc>
              <a:spcBef>
                <a:spcPts val="0"/>
              </a:spcBef>
              <a:spcAft>
                <a:spcPts val="0"/>
              </a:spcAft>
              <a:buClrTx/>
              <a:buSzTx/>
              <a:buFontTx/>
              <a:buNone/>
              <a:tabLst/>
              <a:defRPr/>
            </a:pPr>
            <a:r>
              <a:rPr lang="nb-NO" b="0" u="none" dirty="0"/>
              <a:t>Å gi deltakerne tid til å komme til opplæringen.</a:t>
            </a:r>
          </a:p>
          <a:p>
            <a:pPr marL="0" marR="0" indent="0" algn="l" defTabSz="914400" rtl="0" eaLnBrk="1" fontAlgn="auto" latinLnBrk="0" hangingPunct="1">
              <a:lnSpc>
                <a:spcPct val="100000"/>
              </a:lnSpc>
              <a:spcBef>
                <a:spcPts val="0"/>
              </a:spcBef>
              <a:spcAft>
                <a:spcPts val="0"/>
              </a:spcAft>
              <a:buClrTx/>
              <a:buSzTx/>
              <a:buFontTx/>
              <a:buNone/>
              <a:tabLst/>
              <a:defRPr/>
            </a:pPr>
            <a:endParaRPr lang="nb-NO" b="0" u="none" baseline="0" dirty="0"/>
          </a:p>
          <a:p>
            <a:r>
              <a:rPr lang="nb-NO" b="1" u="sng" baseline="0" dirty="0"/>
              <a:t>MERKNAD TIL TILRETTELEGGER: </a:t>
            </a:r>
          </a:p>
          <a:p>
            <a:pPr marL="628650" lvl="1" indent="-171450">
              <a:buFont typeface="Arial"/>
              <a:buChar char="•"/>
            </a:pPr>
            <a:r>
              <a:rPr lang="nb-NO" dirty="0"/>
              <a:t>Vis dette lysbildet under opplæringen, og fortsett til neste lysbilde </a:t>
            </a:r>
            <a:r>
              <a:rPr lang="nb-NO" i="1" baseline="0" dirty="0"/>
              <a:t>bare</a:t>
            </a:r>
            <a:r>
              <a:rPr lang="nb-NO" dirty="0"/>
              <a:t> når gruppen nærmer seg slutten på opplæringen</a:t>
            </a:r>
          </a:p>
          <a:p>
            <a:pPr marL="628650" lvl="1" indent="-171450">
              <a:buFont typeface="Arial"/>
              <a:buChar char="•"/>
            </a:pPr>
            <a:r>
              <a:rPr lang="nb-NO" sz="1200" kern="1200" dirty="0">
                <a:solidFill>
                  <a:schemeClr val="tx1"/>
                </a:solidFill>
                <a:effectLst/>
                <a:latin typeface="+mn-lt"/>
              </a:rPr>
              <a:t>Hvis deltakere logger på opplæringen, blir fremdriften lagret på nivåene og de kan komme tilbake hvis de ikke fullfører. </a:t>
            </a:r>
          </a:p>
          <a:p>
            <a:pPr marL="628650" lvl="1" indent="-171450">
              <a:buFont typeface="Arial"/>
              <a:buChar char="•"/>
            </a:pPr>
            <a:r>
              <a:rPr lang="nb-NO" sz="1200" kern="1200" dirty="0">
                <a:solidFill>
                  <a:schemeClr val="tx1"/>
                </a:solidFill>
                <a:effectLst/>
                <a:latin typeface="+mn-lt"/>
              </a:rPr>
              <a:t>Siden det er fritt spill og plass til å konstruere hva man vil, må du være oppmerksom på risikoen som er forbundet med ungdom og brukergenerert innhold.</a:t>
            </a:r>
            <a:endParaRPr lang="nb-NO" baseline="0" dirty="0"/>
          </a:p>
          <a:p>
            <a:pPr marL="0" lvl="0" indent="0">
              <a:buFont typeface="Arial"/>
              <a:buNone/>
            </a:pPr>
            <a:endParaRPr lang="nb-NO" baseline="0" dirty="0">
              <a:highlight>
                <a:srgbClr val="FFFF00"/>
              </a:highlight>
            </a:endParaRPr>
          </a:p>
          <a:p>
            <a:pPr marL="0" lvl="0" indent="0">
              <a:buFont typeface="Arial"/>
              <a:buNone/>
            </a:pPr>
            <a:r>
              <a:rPr lang="nb-NO" b="1" u="sng" baseline="0" dirty="0">
                <a:highlight>
                  <a:srgbClr val="FFFF00"/>
                </a:highlight>
              </a:rPr>
              <a:t>HVIS DU HAR BEGRENSET TID:</a:t>
            </a:r>
          </a:p>
          <a:p>
            <a:pPr marL="628650" lvl="1" indent="-171450">
              <a:buFont typeface="Arial"/>
              <a:buChar char="•"/>
            </a:pPr>
            <a:r>
              <a:rPr lang="nb-NO" sz="1200" kern="1200" dirty="0">
                <a:solidFill>
                  <a:schemeClr val="tx1"/>
                </a:solidFill>
                <a:effectLst/>
                <a:highlight>
                  <a:srgbClr val="FFFF00"/>
                </a:highlight>
                <a:latin typeface="+mn-lt"/>
              </a:rPr>
              <a:t>Fullfør så mange oppgaver du kan. Teknisk interesserte barn kan fullføre alle på 50-60 minutter.</a:t>
            </a:r>
          </a:p>
          <a:p>
            <a:pPr marL="628650" lvl="1" indent="-171450">
              <a:buFont typeface="Arial"/>
              <a:buChar char="•"/>
            </a:pPr>
            <a:r>
              <a:rPr lang="nb-NO" sz="1200" kern="1200" dirty="0">
                <a:solidFill>
                  <a:schemeClr val="tx1"/>
                </a:solidFill>
                <a:effectLst/>
                <a:highlight>
                  <a:srgbClr val="FFFF00"/>
                </a:highlight>
                <a:latin typeface="+mn-lt"/>
              </a:rPr>
              <a:t>Gratuler elevene med det de har oppnådd, og fortell dem at de kan kode igjen hjemmefra.</a:t>
            </a:r>
          </a:p>
          <a:p>
            <a:pPr marL="0" marR="0" lvl="0" indent="0" algn="l" defTabSz="914400" rtl="0" eaLnBrk="1" fontAlgn="auto" latinLnBrk="0" hangingPunct="1">
              <a:lnSpc>
                <a:spcPct val="100000"/>
              </a:lnSpc>
              <a:spcBef>
                <a:spcPts val="0"/>
              </a:spcBef>
              <a:spcAft>
                <a:spcPts val="0"/>
              </a:spcAft>
              <a:buClrTx/>
              <a:buSzTx/>
              <a:buFontTx/>
              <a:buNone/>
              <a:tabLst/>
              <a:defRPr/>
            </a:pPr>
            <a:endParaRPr lang="nb-NO" baseline="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b-NO" b="1" u="sng" baseline="0" dirty="0">
                <a:highlight>
                  <a:srgbClr val="FFFF00"/>
                </a:highlight>
              </a:rPr>
              <a:t>HVIS DU HAR EKSTRA TID:</a:t>
            </a:r>
          </a:p>
          <a:p>
            <a:pPr marL="628650" lvl="1" indent="-171450">
              <a:buFont typeface="Arial" panose="020B0604020202020204" pitchFamily="34" charset="0"/>
              <a:buChar char="•"/>
            </a:pPr>
            <a:r>
              <a:rPr lang="nb-NO" sz="1200" kern="1200" dirty="0">
                <a:solidFill>
                  <a:schemeClr val="tx1"/>
                </a:solidFill>
                <a:effectLst/>
                <a:latin typeface="+mn-lt"/>
              </a:rPr>
              <a:t>Be elevene om å fortsette med den siste oppgaven for å få flere timer med spillbarhet. </a:t>
            </a:r>
          </a:p>
          <a:p>
            <a:pPr marL="628650" lvl="1" indent="-171450">
              <a:buFont typeface="Arial" panose="020B0604020202020204" pitchFamily="34" charset="0"/>
              <a:buChar char="•"/>
            </a:pPr>
            <a:r>
              <a:rPr lang="nb-NO" sz="1200" kern="1200" dirty="0">
                <a:solidFill>
                  <a:schemeClr val="tx1"/>
                </a:solidFill>
                <a:effectLst/>
                <a:latin typeface="+mn-lt"/>
              </a:rPr>
              <a:t>Be elevene om å gå tilbake gjennom hver av oppgavene og utfordre dem til å løse oppgavene på en annen måte. Dette forsterker morsomme og interessante muligheter for repetisjon og eksperimentering.</a:t>
            </a:r>
          </a:p>
          <a:p>
            <a:pPr marL="628650" lvl="1" indent="-171450">
              <a:buFont typeface="Arial" panose="020B0604020202020204" pitchFamily="34" charset="0"/>
              <a:buChar char="•"/>
            </a:pPr>
            <a:r>
              <a:rPr lang="nb-NO" sz="1200" b="0" u="none" kern="1200" dirty="0">
                <a:solidFill>
                  <a:schemeClr val="tx1"/>
                </a:solidFill>
                <a:effectLst/>
                <a:latin typeface="+mn-lt"/>
              </a:rPr>
              <a:t>Be elevene om å spille gjennom “Minecraft Hour of Code</a:t>
            </a:r>
            <a:r>
              <a:rPr lang="nb-NO" sz="1200" kern="1200" baseline="30000" dirty="0">
                <a:solidFill>
                  <a:schemeClr val="tx1"/>
                </a:solidFill>
                <a:effectLst/>
                <a:latin typeface="+mn-lt"/>
              </a:rPr>
              <a:t>TM</a:t>
            </a:r>
            <a:r>
              <a:rPr lang="nb-NO" sz="1200" b="0" u="none" kern="1200" dirty="0">
                <a:solidFill>
                  <a:schemeClr val="tx1"/>
                </a:solidFill>
                <a:effectLst/>
                <a:latin typeface="+mn-lt"/>
              </a:rPr>
              <a:t> Adventurer” og/eller “Minecraft Hour of Code</a:t>
            </a:r>
            <a:r>
              <a:rPr lang="nb-NO" sz="1200" kern="1200" baseline="30000" dirty="0">
                <a:solidFill>
                  <a:schemeClr val="tx1"/>
                </a:solidFill>
                <a:effectLst/>
                <a:latin typeface="+mn-lt"/>
              </a:rPr>
              <a:t>TM</a:t>
            </a:r>
            <a:r>
              <a:rPr lang="nb-NO" sz="1200" b="0" u="none" kern="1200" dirty="0">
                <a:solidFill>
                  <a:schemeClr val="tx1"/>
                </a:solidFill>
                <a:effectLst/>
                <a:latin typeface="+mn-lt"/>
              </a:rPr>
              <a:t> Designer”.</a:t>
            </a:r>
            <a:endParaRPr lang="nb-NO" b="0" u="none" dirty="0"/>
          </a:p>
          <a:p>
            <a:endParaRPr lang="nb-NO" b="1" dirty="0"/>
          </a:p>
        </p:txBody>
      </p:sp>
      <p:sp>
        <p:nvSpPr>
          <p:cNvPr id="4" name="Slide Number Placeholder 3"/>
          <p:cNvSpPr>
            <a:spLocks noGrp="1"/>
          </p:cNvSpPr>
          <p:nvPr>
            <p:ph type="sldNum" sz="quarter" idx="10"/>
          </p:nvPr>
        </p:nvSpPr>
        <p:spPr/>
        <p:txBody>
          <a:bodyPr/>
          <a:lstStyle/>
          <a:p>
            <a:fld id="{88F0EC2C-E6BA-F248-9EDA-113245C923E1}" type="slidenum">
              <a:rPr lang="en-US" smtClean="0"/>
              <a:t>20</a:t>
            </a:fld>
            <a:endParaRPr lang="nb-NO"/>
          </a:p>
        </p:txBody>
      </p:sp>
    </p:spTree>
    <p:extLst>
      <p:ext uri="{BB962C8B-B14F-4D97-AF65-F5344CB8AC3E}">
        <p14:creationId xmlns:p14="http://schemas.microsoft.com/office/powerpoint/2010/main" val="43210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b="1" u="sng" dirty="0"/>
              <a:t>EKSEMPELSKRIPT:</a:t>
            </a:r>
          </a:p>
          <a:p>
            <a:endParaRPr lang="nb-NO" b="1" u="sng" dirty="0"/>
          </a:p>
          <a:p>
            <a:r>
              <a:rPr lang="nb-NO" b="0" u="none" dirty="0"/>
              <a:t>“OK, alle sammen! Dere har bare noen få minutter igjen til å fullføre opplæringen!”</a:t>
            </a:r>
          </a:p>
          <a:p>
            <a:endParaRPr lang="nb-NO" b="1" u="sng" dirty="0"/>
          </a:p>
          <a:p>
            <a:pPr marL="0" marR="0" indent="0" algn="l" defTabSz="914400" rtl="0" eaLnBrk="1" fontAlgn="auto" latinLnBrk="0" hangingPunct="1">
              <a:lnSpc>
                <a:spcPct val="100000"/>
              </a:lnSpc>
              <a:spcBef>
                <a:spcPts val="0"/>
              </a:spcBef>
              <a:spcAft>
                <a:spcPts val="0"/>
              </a:spcAft>
              <a:buClrTx/>
              <a:buSzTx/>
              <a:buFontTx/>
              <a:buNone/>
              <a:tabLst/>
              <a:defRPr/>
            </a:pPr>
            <a:r>
              <a:rPr lang="nb-NO" b="1" u="sng" dirty="0"/>
              <a:t>MÅL FOR LYSBILDET:</a:t>
            </a:r>
            <a:endParaRPr lang="nb-NO" b="0" u="none" dirty="0"/>
          </a:p>
          <a:p>
            <a:pPr marL="0" marR="0" indent="0" algn="l" defTabSz="914400" rtl="0" eaLnBrk="1" fontAlgn="auto" latinLnBrk="0" hangingPunct="1">
              <a:lnSpc>
                <a:spcPct val="100000"/>
              </a:lnSpc>
              <a:spcBef>
                <a:spcPts val="0"/>
              </a:spcBef>
              <a:spcAft>
                <a:spcPts val="0"/>
              </a:spcAft>
              <a:buClrTx/>
              <a:buSzTx/>
              <a:buFontTx/>
              <a:buNone/>
              <a:tabLst/>
              <a:defRPr/>
            </a:pPr>
            <a:endParaRPr lang="nb-NO" b="1" u="sng" dirty="0"/>
          </a:p>
          <a:p>
            <a:r>
              <a:rPr lang="nb-NO" b="0" u="none" dirty="0"/>
              <a:t>Å varsle deltakerne om at tiden nesten er ute og at opplæringen nesten er over.</a:t>
            </a:r>
          </a:p>
          <a:p>
            <a:endParaRPr lang="nb-NO" b="1" dirty="0"/>
          </a:p>
          <a:p>
            <a:r>
              <a:rPr lang="nb-NO" b="1" u="sng" dirty="0"/>
              <a:t>BILDEINSTRUKSJONER FOR DETTE LYSBILDET:</a:t>
            </a:r>
            <a:endParaRPr lang="nb-NO"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nb-NO"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b-NO" sz="1200" kern="1200" dirty="0">
                <a:solidFill>
                  <a:schemeClr val="tx1"/>
                </a:solidFill>
                <a:effectLst/>
                <a:latin typeface="+mn-lt"/>
              </a:rPr>
              <a:t>For dette bildet har vi inkludert en .jpg som viser en gruppe med venner som deler tid og interesser. </a:t>
            </a:r>
            <a:r>
              <a:rPr lang="nb-NO" sz="1200" i="0" kern="1200" baseline="0" dirty="0">
                <a:solidFill>
                  <a:schemeClr val="tx1"/>
                </a:solidFill>
                <a:effectLst/>
                <a:latin typeface="+mn-lt"/>
              </a:rPr>
              <a:t>Det er viktig å inkludere lek og vennskap for å holde denne målgruppen engasjert og begeistret for opplevelsen.</a:t>
            </a:r>
            <a:endParaRPr lang="nb-NO"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nb-NO"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b-NO" sz="1200" kern="1200" dirty="0">
                <a:solidFill>
                  <a:schemeClr val="tx1"/>
                </a:solidFill>
                <a:effectLst/>
                <a:latin typeface="+mn-lt"/>
              </a:rPr>
              <a:t>Hvis dette bildet skal byttes ut, må du sørge for at det oppfyller følgende kriterier: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nb-NO" sz="1200" kern="1200" dirty="0">
                <a:solidFill>
                  <a:schemeClr val="tx1"/>
                </a:solidFill>
                <a:effectLst/>
                <a:latin typeface="+mn-lt"/>
              </a:rPr>
              <a:t>Et morsomt bilde eller .gif av noe som angir at opplæringen nesten er over og som beholder målgruppens interesse.</a:t>
            </a:r>
            <a:endParaRPr lang="nb-NO" dirty="0"/>
          </a:p>
          <a:p>
            <a:endParaRPr lang="nb-NO" dirty="0"/>
          </a:p>
        </p:txBody>
      </p:sp>
      <p:sp>
        <p:nvSpPr>
          <p:cNvPr id="4" name="Slide Number Placeholder 3"/>
          <p:cNvSpPr>
            <a:spLocks noGrp="1"/>
          </p:cNvSpPr>
          <p:nvPr>
            <p:ph type="sldNum" sz="quarter" idx="10"/>
          </p:nvPr>
        </p:nvSpPr>
        <p:spPr/>
        <p:txBody>
          <a:bodyPr/>
          <a:lstStyle/>
          <a:p>
            <a:fld id="{88F0EC2C-E6BA-F248-9EDA-113245C923E1}" type="slidenum">
              <a:rPr lang="en-US" smtClean="0"/>
              <a:t>21</a:t>
            </a:fld>
            <a:endParaRPr lang="nb-NO"/>
          </a:p>
        </p:txBody>
      </p:sp>
    </p:spTree>
    <p:extLst>
      <p:ext uri="{BB962C8B-B14F-4D97-AF65-F5344CB8AC3E}">
        <p14:creationId xmlns:p14="http://schemas.microsoft.com/office/powerpoint/2010/main" val="1961085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b-NO" b="1" u="sng" dirty="0"/>
              <a:t>EKSEMPELSKRIPT:</a:t>
            </a:r>
          </a:p>
          <a:p>
            <a:endParaRPr lang="nb-NO" b="1" u="sng" dirty="0"/>
          </a:p>
          <a:p>
            <a:r>
              <a:rPr lang="nb-NO" b="0" u="none" baseline="0" dirty="0"/>
              <a:t>“La oss gå tilbake til det vi snakket om tidligere. Har synet ditt på koding endret seg?”</a:t>
            </a:r>
          </a:p>
          <a:p>
            <a:pPr marL="628650" lvl="1" indent="-171450">
              <a:buFont typeface="Arial"/>
              <a:buChar char="•"/>
            </a:pPr>
            <a:r>
              <a:rPr lang="nb-NO"/>
              <a:t>Hvordan vil du besvare spørsmålet “Hva er kode?” hvis familie eller venner spør?</a:t>
            </a:r>
          </a:p>
          <a:p>
            <a:pPr marL="628650" lvl="1" indent="-171450">
              <a:buFont typeface="Arial"/>
              <a:buChar char="•"/>
            </a:pPr>
            <a:r>
              <a:rPr lang="nb-NO"/>
              <a:t>Hva lærte du?</a:t>
            </a:r>
          </a:p>
          <a:p>
            <a:pPr marL="628650" lvl="1" indent="-171450">
              <a:buFont typeface="Arial"/>
              <a:buChar char="•"/>
            </a:pPr>
            <a:r>
              <a:rPr lang="nb-NO"/>
              <a:t>Hva var vanskeligst for deg? Hva gjorde du når du ble sittende fast? Hvorfor er det viktig? [oppfordrer til utholdenhet]</a:t>
            </a:r>
          </a:p>
          <a:p>
            <a:pPr marL="628650" lvl="1" indent="-171450">
              <a:buFont typeface="Arial"/>
              <a:buChar char="•"/>
            </a:pPr>
            <a:r>
              <a:rPr lang="nb-NO"/>
              <a:t>På hvilken måte er koding kreativt? [knytt koding til en annen måte å være kreativ på, som synging, dansing, bygging.]</a:t>
            </a:r>
          </a:p>
          <a:p>
            <a:pPr marL="628650" lvl="1" indent="-171450">
              <a:buFont typeface="Arial"/>
              <a:buChar char="•"/>
            </a:pPr>
            <a:r>
              <a:rPr lang="nb-NO"/>
              <a:t>Hvem er koding for? [arbeid for å slå ned mytene om at det er gutter, dem som er god i matte, osv.]</a:t>
            </a:r>
          </a:p>
          <a:p>
            <a:endParaRPr lang="nb-NO" b="1" u="sng" dirty="0"/>
          </a:p>
          <a:p>
            <a:r>
              <a:rPr lang="nb-NO" b="1" u="sng" dirty="0"/>
              <a:t>MÅL FOR LYSBILDET:</a:t>
            </a:r>
          </a:p>
          <a:p>
            <a:endParaRPr lang="nb-NO" b="1" dirty="0"/>
          </a:p>
          <a:p>
            <a:r>
              <a:rPr lang="nb-NO" b="0" dirty="0"/>
              <a:t>Å gå tilbake til det første spørsmålet og se hvordan deltakernes forutfattede meninger om koding har endret seg.</a:t>
            </a:r>
          </a:p>
          <a:p>
            <a:endParaRPr lang="nb-NO" b="1" dirty="0"/>
          </a:p>
          <a:p>
            <a:r>
              <a:rPr lang="nb-NO" b="1" u="sng" dirty="0"/>
              <a:t>BILDEINSTRUKSJONER FOR DETTE LYSBILDET:</a:t>
            </a:r>
            <a:endParaRPr lang="nb-NO" sz="1200" u="sng" kern="1200" dirty="0">
              <a:solidFill>
                <a:schemeClr val="tx1"/>
              </a:solidFill>
              <a:effectLst/>
              <a:latin typeface="+mn-lt"/>
              <a:ea typeface="+mn-ea"/>
              <a:cs typeface="+mn-cs"/>
            </a:endParaRPr>
          </a:p>
          <a:p>
            <a:endParaRPr lang="nb-NO" dirty="0">
              <a:effectLst/>
            </a:endParaRPr>
          </a:p>
          <a:p>
            <a:r>
              <a:rPr lang="nb-NO" dirty="0">
                <a:effectLst/>
              </a:rPr>
              <a:t>Ikke relevant</a:t>
            </a:r>
          </a:p>
        </p:txBody>
      </p:sp>
      <p:sp>
        <p:nvSpPr>
          <p:cNvPr id="4" name="Slide Number Placeholder 3"/>
          <p:cNvSpPr>
            <a:spLocks noGrp="1"/>
          </p:cNvSpPr>
          <p:nvPr>
            <p:ph type="sldNum" sz="quarter" idx="10"/>
          </p:nvPr>
        </p:nvSpPr>
        <p:spPr/>
        <p:txBody>
          <a:bodyPr/>
          <a:lstStyle/>
          <a:p>
            <a:fld id="{88F0EC2C-E6BA-F248-9EDA-113245C923E1}" type="slidenum">
              <a:rPr lang="en-US" smtClean="0"/>
              <a:t>22</a:t>
            </a:fld>
            <a:endParaRPr lang="nb-NO"/>
          </a:p>
        </p:txBody>
      </p:sp>
    </p:spTree>
    <p:extLst>
      <p:ext uri="{BB962C8B-B14F-4D97-AF65-F5344CB8AC3E}">
        <p14:creationId xmlns:p14="http://schemas.microsoft.com/office/powerpoint/2010/main" val="4370246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b-NO" b="1" u="sng" dirty="0"/>
              <a:t>EKSEMPELSKRIPT:</a:t>
            </a:r>
          </a:p>
          <a:p>
            <a:pPr marL="0" marR="0" indent="0" algn="l" defTabSz="914400" rtl="0" eaLnBrk="1" fontAlgn="auto" latinLnBrk="0" hangingPunct="1">
              <a:lnSpc>
                <a:spcPct val="100000"/>
              </a:lnSpc>
              <a:spcBef>
                <a:spcPts val="0"/>
              </a:spcBef>
              <a:spcAft>
                <a:spcPts val="0"/>
              </a:spcAft>
              <a:buClrTx/>
              <a:buSzTx/>
              <a:buFontTx/>
              <a:buNone/>
              <a:tabLst/>
              <a:defRPr/>
            </a:pPr>
            <a:endParaRPr lang="nb-NO" b="1" u="sng" dirty="0"/>
          </a:p>
          <a:p>
            <a:r>
              <a:rPr lang="nb-NO" b="0" u="none" dirty="0"/>
              <a:t>“Hva tror dere at dere kunne lage med koding?</a:t>
            </a:r>
            <a:r>
              <a:rPr lang="nb-NO"/>
              <a:t> </a:t>
            </a:r>
            <a:r>
              <a:rPr lang="nb-NO" sz="1200" kern="1200" dirty="0">
                <a:solidFill>
                  <a:schemeClr val="tx1"/>
                </a:solidFill>
                <a:effectLst/>
                <a:latin typeface="+mn-lt"/>
              </a:rPr>
              <a:t>Koding kan brukes på alt som dere er opptatt av.” </a:t>
            </a:r>
          </a:p>
          <a:p>
            <a:endParaRPr lang="nb-NO" sz="1200" kern="1200" dirty="0">
              <a:solidFill>
                <a:schemeClr val="tx1"/>
              </a:solidFill>
              <a:effectLst/>
              <a:latin typeface="+mn-lt"/>
              <a:ea typeface="+mn-ea"/>
              <a:cs typeface="+mn-cs"/>
            </a:endParaRPr>
          </a:p>
          <a:p>
            <a:r>
              <a:rPr lang="nb-NO" sz="1200" kern="1200" dirty="0">
                <a:solidFill>
                  <a:schemeClr val="tx1"/>
                </a:solidFill>
                <a:effectLst/>
                <a:latin typeface="+mn-lt"/>
              </a:rPr>
              <a:t>*EKSEMPLER SOM KAN NEVNES</a:t>
            </a:r>
            <a:endParaRPr lang="nb-NO" dirty="0"/>
          </a:p>
          <a:p>
            <a:pPr marL="628650" lvl="1" indent="-171450">
              <a:buFont typeface="Arial"/>
              <a:buChar char="•"/>
            </a:pPr>
            <a:r>
              <a:rPr lang="nb-NO" sz="1200" kern="1200" dirty="0">
                <a:solidFill>
                  <a:schemeClr val="tx1"/>
                </a:solidFill>
                <a:effectLst/>
                <a:latin typeface="+mn-lt"/>
              </a:rPr>
              <a:t>Hvis du er opptatt av </a:t>
            </a:r>
            <a:r>
              <a:rPr lang="nb-NO" sz="1200" b="1" kern="1200" dirty="0">
                <a:solidFill>
                  <a:schemeClr val="tx1"/>
                </a:solidFill>
                <a:effectLst/>
                <a:latin typeface="+mn-lt"/>
              </a:rPr>
              <a:t>frivillig arbeid</a:t>
            </a:r>
            <a:r>
              <a:rPr lang="nb-NO" sz="1200" kern="1200" dirty="0">
                <a:solidFill>
                  <a:schemeClr val="tx1"/>
                </a:solidFill>
                <a:effectLst/>
                <a:latin typeface="+mn-lt"/>
              </a:rPr>
              <a:t>, kan du bygge et webområde som hjelper til med å rekruttere venner og andre til å bli frivillige.</a:t>
            </a:r>
            <a:endParaRPr lang="nb-NO" dirty="0">
              <a:effectLst/>
            </a:endParaRPr>
          </a:p>
          <a:p>
            <a:pPr marL="628650" lvl="1" indent="-171450">
              <a:buFont typeface="Arial"/>
              <a:buChar char="•"/>
            </a:pPr>
            <a:r>
              <a:rPr lang="nb-NO" sz="1200" kern="1200" dirty="0">
                <a:solidFill>
                  <a:schemeClr val="tx1"/>
                </a:solidFill>
                <a:effectLst/>
                <a:latin typeface="+mn-lt"/>
              </a:rPr>
              <a:t>Hvis du er opptatt av </a:t>
            </a:r>
            <a:r>
              <a:rPr lang="nb-NO" sz="1200" b="1" kern="1200" dirty="0">
                <a:solidFill>
                  <a:schemeClr val="tx1"/>
                </a:solidFill>
                <a:effectLst/>
                <a:latin typeface="+mn-lt"/>
              </a:rPr>
              <a:t>sport</a:t>
            </a:r>
            <a:r>
              <a:rPr lang="nb-NO" sz="1200" kern="1200" dirty="0">
                <a:solidFill>
                  <a:schemeClr val="tx1"/>
                </a:solidFill>
                <a:effectLst/>
                <a:latin typeface="+mn-lt"/>
              </a:rPr>
              <a:t>, kan du bygge en app som viser statistikk for favorittlaget.</a:t>
            </a:r>
            <a:endParaRPr lang="nb-NO" dirty="0">
              <a:effectLst/>
            </a:endParaRPr>
          </a:p>
          <a:p>
            <a:pPr marL="628650" lvl="1" indent="-171450">
              <a:buFont typeface="Arial"/>
              <a:buChar char="•"/>
            </a:pPr>
            <a:r>
              <a:rPr lang="nb-NO" sz="1200" kern="1200" dirty="0">
                <a:solidFill>
                  <a:schemeClr val="tx1"/>
                </a:solidFill>
                <a:effectLst/>
                <a:latin typeface="+mn-lt"/>
              </a:rPr>
              <a:t>Hvis du elsker </a:t>
            </a:r>
            <a:r>
              <a:rPr lang="nb-NO" sz="1200" b="1" kern="1200" dirty="0">
                <a:solidFill>
                  <a:schemeClr val="tx1"/>
                </a:solidFill>
                <a:effectLst/>
                <a:latin typeface="+mn-lt"/>
              </a:rPr>
              <a:t>musikk</a:t>
            </a:r>
            <a:r>
              <a:rPr lang="nb-NO" sz="1200" kern="1200" dirty="0">
                <a:solidFill>
                  <a:schemeClr val="tx1"/>
                </a:solidFill>
                <a:effectLst/>
                <a:latin typeface="+mn-lt"/>
              </a:rPr>
              <a:t>, kan du opprette et webområde der du kan dele ukentlige spillelister og albumomtaler med venner. </a:t>
            </a:r>
            <a:endParaRPr lang="nb-NO" dirty="0">
              <a:effectLst/>
            </a:endParaRPr>
          </a:p>
          <a:p>
            <a:endParaRPr lang="nb-NO" b="1" u="sng" dirty="0"/>
          </a:p>
          <a:p>
            <a:r>
              <a:rPr lang="nb-NO" b="1" u="sng" dirty="0"/>
              <a:t>MÅL FOR LYSBILDET:</a:t>
            </a:r>
          </a:p>
          <a:p>
            <a:endParaRPr lang="nb-NO" b="1" u="sng" dirty="0"/>
          </a:p>
          <a:p>
            <a:pPr marL="0" marR="0" indent="0" algn="l" defTabSz="914400" rtl="0" eaLnBrk="1" fontAlgn="auto" latinLnBrk="0" hangingPunct="1">
              <a:lnSpc>
                <a:spcPct val="100000"/>
              </a:lnSpc>
              <a:spcBef>
                <a:spcPts val="0"/>
              </a:spcBef>
              <a:spcAft>
                <a:spcPts val="0"/>
              </a:spcAft>
              <a:buClrTx/>
              <a:buSzTx/>
              <a:buFontTx/>
              <a:buNone/>
              <a:tabLst/>
              <a:defRPr/>
            </a:pPr>
            <a:r>
              <a:rPr lang="nb-NO" b="0" u="none" dirty="0"/>
              <a:t>Å understreke igjen at mulighetene er uendelige når det gjelder koding. </a:t>
            </a:r>
            <a:r>
              <a:rPr lang="nb-NO" sz="1200" kern="1200" dirty="0">
                <a:solidFill>
                  <a:schemeClr val="tx1"/>
                </a:solidFill>
                <a:effectLst/>
                <a:latin typeface="+mn-lt"/>
              </a:rPr>
              <a:t>Dette er en mulighet til å fremheve interessene til deltakerne i rommet og prøve å fremheve hvordan de kan bruke koding i forbindelse med det de er opptatt av. </a:t>
            </a:r>
            <a:endParaRPr lang="nb-NO" b="0" u="none" dirty="0"/>
          </a:p>
          <a:p>
            <a:endParaRPr lang="nb-NO" b="1" dirty="0"/>
          </a:p>
          <a:p>
            <a:endParaRPr lang="nb-NO" dirty="0"/>
          </a:p>
        </p:txBody>
      </p:sp>
      <p:sp>
        <p:nvSpPr>
          <p:cNvPr id="4" name="Slide Number Placeholder 3"/>
          <p:cNvSpPr>
            <a:spLocks noGrp="1"/>
          </p:cNvSpPr>
          <p:nvPr>
            <p:ph type="sldNum" sz="quarter" idx="10"/>
          </p:nvPr>
        </p:nvSpPr>
        <p:spPr/>
        <p:txBody>
          <a:bodyPr/>
          <a:lstStyle/>
          <a:p>
            <a:fld id="{88F0EC2C-E6BA-F248-9EDA-113245C923E1}" type="slidenum">
              <a:rPr lang="en-US" smtClean="0"/>
              <a:t>23</a:t>
            </a:fld>
            <a:endParaRPr lang="nb-NO"/>
          </a:p>
        </p:txBody>
      </p:sp>
    </p:spTree>
    <p:extLst>
      <p:ext uri="{BB962C8B-B14F-4D97-AF65-F5344CB8AC3E}">
        <p14:creationId xmlns:p14="http://schemas.microsoft.com/office/powerpoint/2010/main" val="6037881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b-NO" b="1" u="sng" dirty="0"/>
              <a:t>EKSEMPELSKRIPT:</a:t>
            </a:r>
          </a:p>
          <a:p>
            <a:pPr marL="0" marR="0" indent="0" algn="l" defTabSz="914400" rtl="0" eaLnBrk="1" fontAlgn="auto" latinLnBrk="0" hangingPunct="1">
              <a:lnSpc>
                <a:spcPct val="100000"/>
              </a:lnSpc>
              <a:spcBef>
                <a:spcPts val="0"/>
              </a:spcBef>
              <a:spcAft>
                <a:spcPts val="0"/>
              </a:spcAft>
              <a:buClrTx/>
              <a:buSzTx/>
              <a:buFontTx/>
              <a:buNone/>
              <a:tabLst/>
              <a:defRPr/>
            </a:pPr>
            <a:endParaRPr lang="nb-NO" b="1" u="sng" dirty="0"/>
          </a:p>
          <a:p>
            <a:pPr marL="0" marR="0" indent="0" algn="l" defTabSz="914400" rtl="0" eaLnBrk="1" fontAlgn="auto" latinLnBrk="0" hangingPunct="1">
              <a:lnSpc>
                <a:spcPct val="100000"/>
              </a:lnSpc>
              <a:spcBef>
                <a:spcPts val="0"/>
              </a:spcBef>
              <a:spcAft>
                <a:spcPts val="0"/>
              </a:spcAft>
              <a:buClrTx/>
              <a:buSzTx/>
              <a:buFontTx/>
              <a:buNone/>
              <a:tabLst/>
              <a:defRPr/>
            </a:pPr>
            <a:r>
              <a:rPr lang="nb-NO" b="0" u="none" dirty="0"/>
              <a:t>“Nå som dere er på vei til å bli kodeeksperter, kan dere sjekke ut disse gratisressursene! Husk på å notere ned disse koblingene, og fortsett å kode!”</a:t>
            </a:r>
          </a:p>
          <a:p>
            <a:endParaRPr lang="nb-NO" b="1" u="sng" dirty="0"/>
          </a:p>
          <a:p>
            <a:r>
              <a:rPr lang="nb-NO" b="1" u="sng" dirty="0"/>
              <a:t>MÅL FOR LYSBILDET:</a:t>
            </a:r>
          </a:p>
          <a:p>
            <a:endParaRPr lang="nb-NO" b="1" u="sng" dirty="0"/>
          </a:p>
          <a:p>
            <a:r>
              <a:rPr lang="nb-NO" b="0" u="none" dirty="0"/>
              <a:t>Å oppfordre unge mennesker til å gå videre med koding.</a:t>
            </a:r>
          </a:p>
          <a:p>
            <a:endParaRPr lang="nb-NO" b="0" u="none" baseline="0" dirty="0"/>
          </a:p>
          <a:p>
            <a:r>
              <a:rPr lang="nb-NO" b="1" u="sng" baseline="0" dirty="0"/>
              <a:t>MERKNAD TIL TILRETTELEGGER:</a:t>
            </a:r>
          </a:p>
          <a:p>
            <a:r>
              <a:rPr lang="nb-NO" sz="1200" kern="1200" dirty="0">
                <a:solidFill>
                  <a:schemeClr val="tx1"/>
                </a:solidFill>
                <a:effectLst/>
                <a:latin typeface="+mn-lt"/>
              </a:rPr>
              <a:t>Deltakerne får tilgang til sine </a:t>
            </a:r>
            <a:r>
              <a:rPr lang="nb-NO" sz="1200" b="1" kern="1200" dirty="0">
                <a:solidFill>
                  <a:schemeClr val="tx1"/>
                </a:solidFill>
                <a:effectLst/>
                <a:latin typeface="+mn-lt"/>
              </a:rPr>
              <a:t>Hour of Code™-sertifikater </a:t>
            </a:r>
            <a:r>
              <a:rPr lang="nb-NO" sz="1200" kern="1200" dirty="0">
                <a:solidFill>
                  <a:schemeClr val="tx1"/>
                </a:solidFill>
                <a:effectLst/>
                <a:latin typeface="+mn-lt"/>
              </a:rPr>
              <a:t>når som helst etter at de har startet Hour of Code™-opplæringen, og etter deres Hour of Code</a:t>
            </a:r>
            <a:r>
              <a:rPr lang="nb-NO" sz="1200" kern="1200" baseline="30000" dirty="0">
                <a:solidFill>
                  <a:schemeClr val="tx1"/>
                </a:solidFill>
                <a:effectLst/>
                <a:latin typeface="+mn-lt"/>
              </a:rPr>
              <a:t>TM</a:t>
            </a:r>
            <a:r>
              <a:rPr lang="nb-NO" sz="1200" kern="1200" dirty="0">
                <a:solidFill>
                  <a:schemeClr val="tx1"/>
                </a:solidFill>
                <a:effectLst/>
                <a:latin typeface="+mn-lt"/>
              </a:rPr>
              <a:t>-arrangement, på code.org.</a:t>
            </a:r>
          </a:p>
          <a:p>
            <a:endParaRPr lang="nb-NO" sz="1200" kern="1200" dirty="0">
              <a:solidFill>
                <a:schemeClr val="tx1"/>
              </a:solidFill>
              <a:effectLst/>
              <a:latin typeface="+mn-lt"/>
              <a:ea typeface="+mn-ea"/>
              <a:cs typeface="+mn-cs"/>
            </a:endParaRPr>
          </a:p>
          <a:p>
            <a:r>
              <a:rPr lang="nb-NO" sz="1200" kern="1200" dirty="0">
                <a:solidFill>
                  <a:schemeClr val="tx1"/>
                </a:solidFill>
                <a:effectLst/>
                <a:latin typeface="+mn-lt"/>
              </a:rPr>
              <a:t>Juster hva som vises på lysbildet med tilleggsressurser i samsvar med målgruppen:</a:t>
            </a:r>
          </a:p>
          <a:p>
            <a:endParaRPr lang="nb-NO" sz="1200" b="1" u="none" kern="1200" dirty="0">
              <a:solidFill>
                <a:schemeClr val="tx1"/>
              </a:solidFill>
              <a:effectLst/>
              <a:latin typeface="+mn-lt"/>
              <a:ea typeface="+mn-ea"/>
              <a:cs typeface="+mn-cs"/>
            </a:endParaRPr>
          </a:p>
          <a:p>
            <a:r>
              <a:rPr lang="nb-NO" sz="1200" b="1" u="none" kern="1200" dirty="0">
                <a:solidFill>
                  <a:schemeClr val="tx1"/>
                </a:solidFill>
                <a:effectLst/>
                <a:latin typeface="+mn-lt"/>
              </a:rPr>
              <a:t>Deltakerne kan laste opp koden sin til Minecraft: Education Edition og/eller Minecraft på Windows 10, hvis tilgjengelig.</a:t>
            </a:r>
          </a:p>
          <a:p>
            <a:r>
              <a:rPr lang="nb-NO" sz="1200" b="0" u="none" kern="1200" dirty="0">
                <a:solidFill>
                  <a:schemeClr val="tx1"/>
                </a:solidFill>
                <a:effectLst/>
                <a:latin typeface="+mn-lt"/>
              </a:rPr>
              <a:t>Deltakerne kan bruke Code Studio til å importere koden inn i det virkelige spillet og se koden få liv!</a:t>
            </a:r>
          </a:p>
          <a:p>
            <a:endParaRPr lang="nb-NO" sz="1200" b="0" u="non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b-NO" sz="1200" b="1" kern="1200" dirty="0">
                <a:solidFill>
                  <a:schemeClr val="tx1"/>
                </a:solidFill>
                <a:effectLst/>
                <a:latin typeface="+mn-lt"/>
              </a:rPr>
              <a:t>Utforsk Minecraft: Education Edition:</a:t>
            </a:r>
          </a:p>
          <a:p>
            <a:pPr marL="0" marR="0" lvl="0" indent="0" algn="l" defTabSz="914400" rtl="0" eaLnBrk="1" fontAlgn="auto" latinLnBrk="0" hangingPunct="1">
              <a:lnSpc>
                <a:spcPct val="100000"/>
              </a:lnSpc>
              <a:spcBef>
                <a:spcPts val="0"/>
              </a:spcBef>
              <a:spcAft>
                <a:spcPts val="0"/>
              </a:spcAft>
              <a:buClrTx/>
              <a:buSzTx/>
              <a:buFontTx/>
              <a:buNone/>
              <a:tabLst/>
              <a:defRPr/>
            </a:pPr>
            <a:r>
              <a:rPr lang="nb-NO" sz="1200" kern="1200" dirty="0">
                <a:solidFill>
                  <a:schemeClr val="tx1"/>
                </a:solidFill>
                <a:effectLst/>
                <a:latin typeface="+mn-lt"/>
              </a:rPr>
              <a:t>Minecraft: Education Edition er bygd for skoler og kommer med verktøy for klasseromsledelse, timeplaner og mer. Mer informasjon finnes på </a:t>
            </a:r>
            <a:r>
              <a:rPr lang="en-US" sz="1200" u="sng" kern="1200" dirty="0">
                <a:solidFill>
                  <a:schemeClr val="tx1"/>
                </a:solidFill>
                <a:effectLst/>
                <a:latin typeface="+mn-lt"/>
                <a:ea typeface="+mn-ea"/>
                <a:cs typeface="+mn-cs"/>
                <a:hlinkClick r:id="rId3"/>
              </a:rPr>
              <a:t>https://education.minecraft.net</a:t>
            </a:r>
            <a:r>
              <a:rPr lang="nb-NO" sz="1200" kern="1200" dirty="0">
                <a:solidFill>
                  <a:schemeClr val="tx1"/>
                </a:solidFill>
                <a:effectLst/>
                <a:latin typeface="+mn-lt"/>
              </a:rPr>
              <a:t>.</a:t>
            </a:r>
            <a:endParaRPr lang="nb-NO"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nb-NO"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b-NO" sz="1200" b="1" kern="1200" dirty="0">
                <a:solidFill>
                  <a:schemeClr val="tx1"/>
                </a:solidFill>
                <a:effectLst/>
                <a:latin typeface="+mn-lt"/>
              </a:rPr>
              <a:t>Utforsk måter du kan føre digital kunnskap til fellesskapet på, fra digitale ferdigheter til informatikkutdanning</a:t>
            </a:r>
            <a:br>
              <a:rPr dirty="0"/>
            </a:br>
            <a:r>
              <a:rPr lang="nb-NO" sz="1200" kern="1200" dirty="0">
                <a:solidFill>
                  <a:schemeClr val="tx1"/>
                </a:solidFill>
                <a:effectLst/>
                <a:latin typeface="+mn-lt"/>
              </a:rPr>
              <a:t>https://Microsoft.com/digitalskills  </a:t>
            </a:r>
          </a:p>
          <a:p>
            <a:endParaRPr lang="nb-NO" b="0" u="none" dirty="0"/>
          </a:p>
          <a:p>
            <a:r>
              <a:rPr lang="nb-NO" sz="1200" b="1" kern="1200" dirty="0">
                <a:solidFill>
                  <a:schemeClr val="tx1"/>
                </a:solidFill>
                <a:effectLst/>
                <a:latin typeface="+mn-lt"/>
              </a:rPr>
              <a:t>Code.org (</a:t>
            </a:r>
            <a:r>
              <a:rPr lang="en-US" sz="1200" b="1" kern="1200" dirty="0">
                <a:solidFill>
                  <a:schemeClr val="tx1"/>
                </a:solidFill>
                <a:effectLst/>
                <a:latin typeface="+mn-lt"/>
                <a:ea typeface="+mn-ea"/>
                <a:cs typeface="+mn-cs"/>
                <a:hlinkClick r:id="rId4"/>
              </a:rPr>
              <a:t>https://code.org/educate</a:t>
            </a:r>
            <a:r>
              <a:rPr lang="nb-NO" sz="1200" b="1" kern="1200" dirty="0">
                <a:solidFill>
                  <a:schemeClr val="tx1"/>
                </a:solidFill>
                <a:effectLst/>
                <a:latin typeface="+mn-lt"/>
              </a:rPr>
              <a:t>)</a:t>
            </a:r>
            <a:r>
              <a:rPr lang="nb-NO" sz="1200" kern="1200" dirty="0">
                <a:solidFill>
                  <a:schemeClr val="tx1"/>
                </a:solidFill>
                <a:effectLst/>
                <a:latin typeface="+mn-lt"/>
              </a:rPr>
              <a:t> Gå utover en Hour of Code™ med Code.orgs verktøy for lærere. Du trenger ingen erfaring for å begynne å undervise i informatikk i klasserommet. Code.org tilbyr pensum, læreplaner, profesjonelle læreprogrammer av høy kvalitet og massevis av flotte verktøy for alle nivåer – alt du trenger, helt kostnadsfritt. Gå til </a:t>
            </a:r>
            <a:r>
              <a:rPr lang="en-US" sz="1200" kern="1200" dirty="0">
                <a:solidFill>
                  <a:schemeClr val="tx1"/>
                </a:solidFill>
                <a:effectLst/>
                <a:latin typeface="+mn-lt"/>
                <a:ea typeface="+mn-ea"/>
                <a:cs typeface="+mn-cs"/>
                <a:hlinkClick r:id="rId5"/>
              </a:rPr>
              <a:t>code.org/educate</a:t>
            </a:r>
            <a:r>
              <a:rPr lang="en-US" sz="1200" kern="1200" dirty="0">
                <a:solidFill>
                  <a:schemeClr val="tx1"/>
                </a:solidFill>
                <a:effectLst/>
                <a:latin typeface="+mn-lt"/>
                <a:ea typeface="+mn-ea"/>
                <a:cs typeface="+mn-cs"/>
              </a:rPr>
              <a:t> </a:t>
            </a:r>
            <a:r>
              <a:rPr lang="nb-NO" sz="1200" kern="1200" dirty="0">
                <a:solidFill>
                  <a:schemeClr val="tx1"/>
                </a:solidFill>
                <a:effectLst/>
                <a:latin typeface="+mn-lt"/>
              </a:rPr>
              <a:t>og velg ditt klassenivå for å komme i gang!</a:t>
            </a:r>
          </a:p>
          <a:p>
            <a:r>
              <a:rPr lang="nb-NO" sz="1200" kern="1200" dirty="0">
                <a:solidFill>
                  <a:schemeClr val="tx1"/>
                </a:solidFill>
                <a:effectLst/>
                <a:latin typeface="+mn-lt"/>
              </a:rPr>
              <a:t> </a:t>
            </a:r>
          </a:p>
          <a:p>
            <a:r>
              <a:rPr lang="nb-NO" sz="1200" b="1" kern="1200" dirty="0">
                <a:solidFill>
                  <a:schemeClr val="tx1"/>
                </a:solidFill>
                <a:effectLst/>
                <a:latin typeface="+mn-lt"/>
              </a:rPr>
              <a:t>Code Studio (</a:t>
            </a:r>
            <a:r>
              <a:rPr lang="en-US" sz="1200" b="1" kern="1200" dirty="0">
                <a:solidFill>
                  <a:schemeClr val="tx1"/>
                </a:solidFill>
                <a:effectLst/>
                <a:latin typeface="+mn-lt"/>
                <a:ea typeface="+mn-ea"/>
                <a:cs typeface="+mn-cs"/>
                <a:hlinkClick r:id="rId6"/>
              </a:rPr>
              <a:t>https://studio.code.org</a:t>
            </a:r>
            <a:r>
              <a:rPr lang="nb-NO" sz="1200" b="1" kern="1200" dirty="0">
                <a:solidFill>
                  <a:schemeClr val="tx1"/>
                </a:solidFill>
                <a:effectLst/>
                <a:latin typeface="+mn-lt"/>
              </a:rPr>
              <a:t>) </a:t>
            </a:r>
            <a:r>
              <a:rPr lang="nb-NO" sz="1200" kern="1200" dirty="0">
                <a:solidFill>
                  <a:schemeClr val="tx1"/>
                </a:solidFill>
                <a:effectLst/>
                <a:latin typeface="+mn-lt"/>
              </a:rPr>
              <a:t>Hadde du det gøy under Hour of Code™? Informatikkverdenen har mye mer å utforske! Code Studio har oppgaver, spill og kurs for alle aldersgrupper. Lær å lage dine egne spill og apper, og del dem deretter med vennene dine. Gå til </a:t>
            </a:r>
            <a:r>
              <a:rPr lang="en-US" sz="1200" kern="1200" dirty="0">
                <a:solidFill>
                  <a:schemeClr val="tx1"/>
                </a:solidFill>
                <a:effectLst/>
                <a:latin typeface="+mn-lt"/>
                <a:ea typeface="+mn-ea"/>
                <a:cs typeface="+mn-cs"/>
                <a:hlinkClick r:id="rId7"/>
              </a:rPr>
              <a:t>studio.code.org</a:t>
            </a:r>
            <a:r>
              <a:rPr lang="en-US" sz="1200" kern="1200" dirty="0">
                <a:solidFill>
                  <a:schemeClr val="tx1"/>
                </a:solidFill>
                <a:effectLst/>
                <a:latin typeface="+mn-lt"/>
                <a:ea typeface="+mn-ea"/>
                <a:cs typeface="+mn-cs"/>
              </a:rPr>
              <a:t> </a:t>
            </a:r>
            <a:r>
              <a:rPr lang="nb-NO" sz="1200" kern="1200" dirty="0">
                <a:solidFill>
                  <a:schemeClr val="tx1"/>
                </a:solidFill>
                <a:effectLst/>
                <a:latin typeface="+mn-lt"/>
              </a:rPr>
              <a:t>og start i dag!</a:t>
            </a:r>
          </a:p>
          <a:p>
            <a:endParaRPr lang="nb-NO" b="1" dirty="0"/>
          </a:p>
          <a:p>
            <a:endParaRPr lang="nb-NO" b="1" dirty="0"/>
          </a:p>
        </p:txBody>
      </p:sp>
      <p:sp>
        <p:nvSpPr>
          <p:cNvPr id="4" name="Slide Number Placeholder 3"/>
          <p:cNvSpPr>
            <a:spLocks noGrp="1"/>
          </p:cNvSpPr>
          <p:nvPr>
            <p:ph type="sldNum" sz="quarter" idx="10"/>
          </p:nvPr>
        </p:nvSpPr>
        <p:spPr/>
        <p:txBody>
          <a:bodyPr/>
          <a:lstStyle/>
          <a:p>
            <a:fld id="{88F0EC2C-E6BA-F248-9EDA-113245C923E1}" type="slidenum">
              <a:rPr lang="en-US" smtClean="0"/>
              <a:t>24</a:t>
            </a:fld>
            <a:endParaRPr lang="nb-NO"/>
          </a:p>
        </p:txBody>
      </p:sp>
    </p:spTree>
    <p:extLst>
      <p:ext uri="{BB962C8B-B14F-4D97-AF65-F5344CB8AC3E}">
        <p14:creationId xmlns:p14="http://schemas.microsoft.com/office/powerpoint/2010/main" val="17917530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b="1" u="sng" dirty="0"/>
              <a:t>EKSEMPELSKRIPT: </a:t>
            </a:r>
          </a:p>
          <a:p>
            <a:endParaRPr lang="nb-NO" b="1" u="sng" dirty="0"/>
          </a:p>
          <a:p>
            <a:endParaRPr lang="nb-NO" b="1" u="sng" dirty="0"/>
          </a:p>
          <a:p>
            <a:r>
              <a:rPr lang="nb-NO" b="1" u="sng" dirty="0"/>
              <a:t>MÅL FOR LYSBILDET:</a:t>
            </a:r>
            <a:r>
              <a:rPr lang="nb-NO" dirty="0"/>
              <a:t> </a:t>
            </a:r>
          </a:p>
          <a:p>
            <a:endParaRPr lang="nb-NO" b="0" u="none" baseline="0" dirty="0"/>
          </a:p>
          <a:p>
            <a:r>
              <a:rPr lang="nb-NO" b="0" u="none" baseline="0" dirty="0"/>
              <a:t>Å avslutte arrangementet</a:t>
            </a:r>
          </a:p>
          <a:p>
            <a:endParaRPr lang="nb-NO" b="1" dirty="0"/>
          </a:p>
          <a:p>
            <a:r>
              <a:rPr lang="nb-NO" b="1" u="sng" dirty="0"/>
              <a:t>BILDEINSTRUKSJONER FOR DETTE LYSBILDET:</a:t>
            </a:r>
            <a:endParaRPr lang="nb-NO" sz="1200" u="sng" kern="1200" dirty="0">
              <a:solidFill>
                <a:schemeClr val="tx1"/>
              </a:solidFill>
              <a:effectLst/>
              <a:latin typeface="+mn-lt"/>
              <a:ea typeface="+mn-ea"/>
              <a:cs typeface="+mn-cs"/>
            </a:endParaRPr>
          </a:p>
          <a:p>
            <a:endParaRPr lang="nb-NO" sz="1200" kern="1200" dirty="0">
              <a:solidFill>
                <a:schemeClr val="tx1"/>
              </a:solidFill>
              <a:effectLst/>
              <a:latin typeface="+mn-lt"/>
              <a:ea typeface="+mn-ea"/>
              <a:cs typeface="+mn-cs"/>
            </a:endParaRPr>
          </a:p>
          <a:p>
            <a:r>
              <a:rPr lang="nb-NO" sz="1200" kern="1200" dirty="0">
                <a:solidFill>
                  <a:schemeClr val="tx1"/>
                </a:solidFill>
                <a:effectLst/>
                <a:latin typeface="+mn-lt"/>
              </a:rPr>
              <a:t>Hvis dette bildet skal byttes ut, må du sørge for at det oppfyller følgende kriterier: </a:t>
            </a:r>
            <a:endParaRPr lang="nb-NO" dirty="0"/>
          </a:p>
          <a:p>
            <a:pPr marL="628650" lvl="1" indent="-171450">
              <a:buFont typeface="Arial"/>
              <a:buChar char="•"/>
            </a:pPr>
            <a:r>
              <a:rPr lang="nb-NO" sz="1200" kern="1200" dirty="0">
                <a:solidFill>
                  <a:schemeClr val="tx1"/>
                </a:solidFill>
                <a:effectLst/>
                <a:latin typeface="+mn-lt"/>
              </a:rPr>
              <a:t>Inneholder personer av begge kjønn </a:t>
            </a:r>
          </a:p>
          <a:p>
            <a:pPr marL="628650" lvl="1" indent="-171450">
              <a:buFont typeface="Arial"/>
              <a:buChar char="•"/>
            </a:pPr>
            <a:r>
              <a:rPr lang="nb-NO" sz="1200" kern="1200" dirty="0">
                <a:solidFill>
                  <a:schemeClr val="tx1"/>
                </a:solidFill>
                <a:effectLst/>
                <a:latin typeface="+mn-lt"/>
              </a:rPr>
              <a:t>Viser at deltakerne har det gøy </a:t>
            </a:r>
            <a:endParaRPr lang="nb-NO" dirty="0">
              <a:effectLst/>
            </a:endParaRPr>
          </a:p>
          <a:p>
            <a:pPr marL="628650" lvl="1" indent="-171450">
              <a:buFont typeface="Arial"/>
              <a:buChar char="•"/>
            </a:pPr>
            <a:r>
              <a:rPr lang="nb-NO" sz="1200" kern="1200" dirty="0">
                <a:solidFill>
                  <a:schemeClr val="tx1"/>
                </a:solidFill>
                <a:effectLst/>
                <a:latin typeface="+mn-lt"/>
              </a:rPr>
              <a:t>Inneholder en gruppe med personer, ikke bare enkeltpersoner </a:t>
            </a:r>
            <a:endParaRPr lang="nb-NO" dirty="0">
              <a:effectLst/>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25</a:t>
            </a:fld>
            <a:endParaRPr lang="nb-NO"/>
          </a:p>
        </p:txBody>
      </p:sp>
    </p:spTree>
    <p:extLst>
      <p:ext uri="{BB962C8B-B14F-4D97-AF65-F5344CB8AC3E}">
        <p14:creationId xmlns:p14="http://schemas.microsoft.com/office/powerpoint/2010/main" val="3371379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b="1" u="sng" dirty="0"/>
              <a:t>Copyright 2017: </a:t>
            </a:r>
          </a:p>
          <a:p>
            <a:r>
              <a:rPr lang="nb-NO" sz="1200" kern="1200" dirty="0">
                <a:solidFill>
                  <a:schemeClr val="tx1"/>
                </a:solidFill>
                <a:effectLst/>
                <a:latin typeface="+mn-lt"/>
              </a:rPr>
              <a:t>Denne presentasjonen lisensieres, den selges ikke. Du kan ikke kopiere, tilpasse, endre, lage utledet arbeid av, distribuere, vise offentlig, selge eller bruke dette innholdet til kommersielle formål uten uttrykkelig forhåndsgitt skriftlig tillatelse fra Microsoft Corporation. </a:t>
            </a:r>
          </a:p>
          <a:p>
            <a:r>
              <a:rPr lang="nb-NO" sz="1200" kern="1200" dirty="0">
                <a:solidFill>
                  <a:schemeClr val="tx1"/>
                </a:solidFill>
                <a:effectLst/>
                <a:latin typeface="+mn-lt"/>
              </a:rPr>
              <a:t> </a:t>
            </a:r>
          </a:p>
          <a:p>
            <a:r>
              <a:rPr lang="nb-NO" sz="1200" kern="1200" dirty="0">
                <a:solidFill>
                  <a:schemeClr val="tx1"/>
                </a:solidFill>
                <a:effectLst/>
                <a:latin typeface="+mn-lt"/>
              </a:rPr>
              <a:t>Denne presentasjonen leveres “som den er”. Microsoft gir ingen garantier, verken uttrykte eller underforståtte. Informasjon og synspunkter som fremkommer i denne presentasjonen, inkludert URL-adresser og andre referanser til Internett-områder, kan endres uten varsel. </a:t>
            </a:r>
          </a:p>
          <a:p>
            <a:r>
              <a:rPr lang="nb-NO" sz="1200" kern="1200" dirty="0">
                <a:solidFill>
                  <a:schemeClr val="tx1"/>
                </a:solidFill>
                <a:effectLst/>
                <a:latin typeface="+mn-lt"/>
              </a:rPr>
              <a:t> </a:t>
            </a:r>
          </a:p>
          <a:p>
            <a:r>
              <a:rPr lang="nb-NO" sz="1200" kern="1200" dirty="0">
                <a:solidFill>
                  <a:schemeClr val="tx1"/>
                </a:solidFill>
                <a:effectLst/>
                <a:latin typeface="+mn-lt"/>
              </a:rPr>
              <a:t>Noen eksempler som er avbildet her, er kun til informasjon og er fiktive. Ingen virkelig tilknytning eller forbindelse er tilsiktet eller skal sluttes. </a:t>
            </a:r>
          </a:p>
          <a:p>
            <a:r>
              <a:rPr lang="nb-NO" sz="1200" kern="1200" dirty="0">
                <a:solidFill>
                  <a:schemeClr val="tx1"/>
                </a:solidFill>
                <a:effectLst/>
                <a:latin typeface="+mn-lt"/>
              </a:rPr>
              <a:t> </a:t>
            </a:r>
          </a:p>
          <a:p>
            <a:r>
              <a:rPr lang="nb-NO" sz="1200" kern="1200" dirty="0">
                <a:solidFill>
                  <a:schemeClr val="tx1"/>
                </a:solidFill>
                <a:effectLst/>
                <a:latin typeface="+mn-lt"/>
              </a:rPr>
              <a:t>Du kan bruke denne presentasjonen til personlig bruk og i klasserom med studenter som en del av code.org og andre kodingarrangementer. Denne presentasjonen gir deg ingen juridiske rettigheter til immateriell eiendom i noe Microsoft-produkt. </a:t>
            </a:r>
          </a:p>
          <a:p>
            <a:r>
              <a:rPr lang="nb-NO" sz="1200" kern="1200" dirty="0">
                <a:solidFill>
                  <a:schemeClr val="tx1"/>
                </a:solidFill>
                <a:effectLst/>
                <a:latin typeface="+mn-lt"/>
              </a:rPr>
              <a:t> </a:t>
            </a:r>
          </a:p>
          <a:p>
            <a:r>
              <a:rPr lang="nb-NO" sz="1200" kern="1200" dirty="0">
                <a:solidFill>
                  <a:schemeClr val="tx1"/>
                </a:solidFill>
                <a:effectLst/>
                <a:latin typeface="+mn-lt"/>
              </a:rPr>
              <a:t>Microsoft og varemerkene som er oppført på </a:t>
            </a:r>
            <a:r>
              <a:rPr lang="en-US" sz="1200" kern="1200" dirty="0">
                <a:solidFill>
                  <a:schemeClr val="tx1"/>
                </a:solidFill>
                <a:effectLst/>
                <a:latin typeface="+mn-lt"/>
                <a:ea typeface="+mn-ea"/>
                <a:cs typeface="+mn-cs"/>
                <a:hlinkClick r:id="rId3"/>
              </a:rPr>
              <a:t>http://www.microsoft.com/en-us/legal/intellectualproperty/trademarks/en-us.aspx</a:t>
            </a:r>
            <a:r>
              <a:rPr lang="nb-NO" sz="1200" kern="1200" dirty="0">
                <a:solidFill>
                  <a:schemeClr val="tx1"/>
                </a:solidFill>
                <a:effectLst/>
                <a:latin typeface="+mn-lt"/>
              </a:rPr>
              <a:t> er varemerker for Microsoft-gruppen med selskaper. Alle andre merker tilhører sine respektive eiere.</a:t>
            </a:r>
          </a:p>
          <a:p>
            <a:endParaRPr lang="nb-NO" b="1" u="sng" dirty="0"/>
          </a:p>
          <a:p>
            <a:pPr marL="0" marR="0" lvl="0" indent="0" algn="l" defTabSz="713203" rtl="0" eaLnBrk="1" fontAlgn="auto" latinLnBrk="0" hangingPunct="1">
              <a:lnSpc>
                <a:spcPct val="100000"/>
              </a:lnSpc>
              <a:spcBef>
                <a:spcPts val="0"/>
              </a:spcBef>
              <a:spcAft>
                <a:spcPts val="0"/>
              </a:spcAft>
              <a:buClrTx/>
              <a:buSzTx/>
              <a:buFontTx/>
              <a:buNone/>
              <a:tabLst/>
              <a:defRPr/>
            </a:pPr>
            <a:r>
              <a:rPr kumimoji="0" lang="nb-NO" sz="1200" b="0" i="0" u="none" strike="noStrike" kern="1200" cap="none" spc="0" normalizeH="0" baseline="0" noProof="0" dirty="0">
                <a:ln>
                  <a:noFill/>
                </a:ln>
                <a:solidFill>
                  <a:prstClr val="black"/>
                </a:solidFill>
                <a:effectLst/>
                <a:uLnTx/>
                <a:uFillTx/>
                <a:latin typeface="+mn-lt"/>
              </a:rPr>
              <a:t>© Code.org, 2017. Code.org®, CODE-logoen og Hour of Code® er varemerker for Code.org</a:t>
            </a:r>
            <a:endParaRPr kumimoji="0" lang="nb-NO"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nb-NO"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nb-NO" sz="1200" b="0" i="0" u="none" strike="noStrike" kern="1200" cap="none" spc="0" normalizeH="0" baseline="0" noProof="0" dirty="0">
                <a:ln>
                  <a:noFill/>
                </a:ln>
                <a:solidFill>
                  <a:prstClr val="black"/>
                </a:solidFill>
                <a:effectLst/>
                <a:uLnTx/>
                <a:uFillTx/>
                <a:latin typeface="+mn-lt"/>
              </a:rPr>
              <a:t>Mojang © 2017. “Minecraft” er et varemerke for Mojang AB</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nb-NO"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nb-NO" sz="1200" b="0" i="0" u="none" strike="noStrike" kern="1200" cap="none" spc="0" normalizeH="0" baseline="0" noProof="0" dirty="0">
                <a:ln>
                  <a:noFill/>
                </a:ln>
                <a:solidFill>
                  <a:prstClr val="black"/>
                </a:solidFill>
                <a:effectLst/>
                <a:uLnTx/>
                <a:uFillTx/>
                <a:latin typeface="+mn-lt"/>
              </a:rPr>
              <a:t>© 2017 Microsoft Corporation. Med enerett.</a:t>
            </a:r>
          </a:p>
          <a:p>
            <a:endParaRPr lang="nb-NO" b="1" u="sng" dirty="0"/>
          </a:p>
        </p:txBody>
      </p:sp>
      <p:sp>
        <p:nvSpPr>
          <p:cNvPr id="4" name="Slide Number Placeholder 3"/>
          <p:cNvSpPr>
            <a:spLocks noGrp="1"/>
          </p:cNvSpPr>
          <p:nvPr>
            <p:ph type="sldNum" sz="quarter" idx="10"/>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88F0EC2C-E6BA-F248-9EDA-113245C923E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26</a:t>
            </a:fld>
            <a:endParaRPr kumimoji="0" lang="nb-NO"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26475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b="1" u="sng" dirty="0"/>
              <a:t>EKSEMPELSKRIPT:</a:t>
            </a:r>
          </a:p>
          <a:p>
            <a:endParaRPr lang="nb-NO" b="1" u="sng" dirty="0"/>
          </a:p>
          <a:p>
            <a:r>
              <a:rPr lang="nb-NO" b="0" u="none" dirty="0"/>
              <a:t>“Hva tenker dere på når dere hører “koding”? Bruk noen minutter til å tenke på “koding” og hva det betyr for deg.”</a:t>
            </a:r>
          </a:p>
          <a:p>
            <a:endParaRPr lang="nb-NO" b="0" u="none" baseline="0" dirty="0"/>
          </a:p>
          <a:p>
            <a:r>
              <a:rPr lang="nb-NO" b="0" u="none" baseline="0" dirty="0"/>
              <a:t>[utgangspunkt for diskusjon]</a:t>
            </a:r>
          </a:p>
          <a:p>
            <a:endParaRPr lang="nb-NO" b="0" u="none"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nb-NO" b="0" u="none" dirty="0"/>
              <a:t>“Nå skal vi se en kort video som viser hvor populært koding har blitt og hvor mange unge personer, som dere, som har prøvd det!”</a:t>
            </a:r>
          </a:p>
          <a:p>
            <a:endParaRPr lang="nb-NO" b="1" u="sng" dirty="0"/>
          </a:p>
          <a:p>
            <a:pPr marL="0" marR="0" indent="0" algn="l" defTabSz="914400" rtl="0" eaLnBrk="1" fontAlgn="auto" latinLnBrk="0" hangingPunct="1">
              <a:lnSpc>
                <a:spcPct val="100000"/>
              </a:lnSpc>
              <a:spcBef>
                <a:spcPts val="0"/>
              </a:spcBef>
              <a:spcAft>
                <a:spcPts val="0"/>
              </a:spcAft>
              <a:buClrTx/>
              <a:buSzTx/>
              <a:buFontTx/>
              <a:buNone/>
              <a:tabLst/>
              <a:defRPr/>
            </a:pPr>
            <a:endParaRPr lang="nb-NO" b="1" u="sng" dirty="0"/>
          </a:p>
          <a:p>
            <a:pPr marL="0" marR="0" indent="0" algn="l" defTabSz="914400" rtl="0" eaLnBrk="1" fontAlgn="auto" latinLnBrk="0" hangingPunct="1">
              <a:lnSpc>
                <a:spcPct val="100000"/>
              </a:lnSpc>
              <a:spcBef>
                <a:spcPts val="0"/>
              </a:spcBef>
              <a:spcAft>
                <a:spcPts val="0"/>
              </a:spcAft>
              <a:buClrTx/>
              <a:buSzTx/>
              <a:buFontTx/>
              <a:buNone/>
              <a:tabLst/>
              <a:defRPr/>
            </a:pPr>
            <a:r>
              <a:rPr lang="nb-NO" b="1" u="sng" dirty="0"/>
              <a:t>MÅL FOR LYSBILDET:</a:t>
            </a:r>
            <a:r>
              <a:rPr lang="nb-NO"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nb-NO" b="0" u="none" baseline="0" dirty="0"/>
          </a:p>
          <a:p>
            <a:pPr>
              <a:defRPr/>
            </a:pPr>
            <a:r>
              <a:rPr lang="nb-NO" dirty="0"/>
              <a:t>Mål: Å starte en diskusjon og måle hvilke forutfattede meninger unge personer kan ha om koding</a:t>
            </a:r>
            <a:r>
              <a:rPr lang="nb-NO" b="0" u="none" baseline="0" dirty="0"/>
              <a:t>. Vi vet at det er noen generelle misoppfatninger om koding og informatikk: Det er bare for dem som er flinke i matte, “nerder” eller mest for gutter.</a:t>
            </a:r>
            <a:r>
              <a:rPr lang="nb-NO" dirty="0"/>
              <a:t> </a:t>
            </a:r>
            <a:r>
              <a:rPr lang="nb-NO" kern="1200" dirty="0">
                <a:effectLst/>
                <a:latin typeface="+mn-lt"/>
              </a:rPr>
              <a:t>I de neste lysbildene skal vi korrigere eventuelle misoppfatninger om koding for å endre deltakernes syn før vi går inn i opplæringen.</a:t>
            </a:r>
            <a:r>
              <a:rPr lang="nb-NO" dirty="0"/>
              <a:t> </a:t>
            </a:r>
            <a:endParaRPr lang="nb-NO" b="1" u="sng" dirty="0"/>
          </a:p>
          <a:p>
            <a:endParaRPr lang="nb-NO" b="1" dirty="0"/>
          </a:p>
          <a:p>
            <a:r>
              <a:rPr lang="nb-NO" b="1" u="sng" dirty="0"/>
              <a:t>MERKNADER TIL TILRETTELEGGER:</a:t>
            </a:r>
          </a:p>
          <a:p>
            <a:r>
              <a:rPr lang="nb-NO" b="0" u="none" dirty="0"/>
              <a:t>Forsiktig, ikke forsterk myter ved å påvirke dem. Spør gruppen hva de mener! Du kan bli overrasket!</a:t>
            </a:r>
          </a:p>
          <a:p>
            <a:endParaRPr lang="nb-NO"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nb-NO" b="0" u="none" dirty="0"/>
              <a:t>“Først skal vi se en kort video som viser hvor populært koding har blitt i løpet av de siste årene og hvor mange unge personer, som dere, som har prøvd det!”</a:t>
            </a:r>
          </a:p>
          <a:p>
            <a:endParaRPr lang="nb-NO" b="0" u="none" dirty="0"/>
          </a:p>
        </p:txBody>
      </p:sp>
      <p:sp>
        <p:nvSpPr>
          <p:cNvPr id="4" name="Slide Number Placeholder 3"/>
          <p:cNvSpPr>
            <a:spLocks noGrp="1"/>
          </p:cNvSpPr>
          <p:nvPr>
            <p:ph type="sldNum" sz="quarter" idx="10"/>
          </p:nvPr>
        </p:nvSpPr>
        <p:spPr/>
        <p:txBody>
          <a:bodyPr/>
          <a:lstStyle/>
          <a:p>
            <a:fld id="{88F0EC2C-E6BA-F248-9EDA-113245C923E1}" type="slidenum">
              <a:rPr lang="en-US" smtClean="0"/>
              <a:t>3</a:t>
            </a:fld>
            <a:endParaRPr lang="nb-NO"/>
          </a:p>
        </p:txBody>
      </p:sp>
    </p:spTree>
    <p:extLst>
      <p:ext uri="{BB962C8B-B14F-4D97-AF65-F5344CB8AC3E}">
        <p14:creationId xmlns:p14="http://schemas.microsoft.com/office/powerpoint/2010/main" val="1347658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b="1" u="sng" dirty="0"/>
              <a:t>MÅL FOR LYSBILDET:</a:t>
            </a:r>
          </a:p>
          <a:p>
            <a:endParaRPr lang="nb-NO" b="1" u="sng" baseline="0" dirty="0"/>
          </a:p>
          <a:p>
            <a:r>
              <a:rPr lang="nb-NO" b="0" u="none" baseline="0" dirty="0"/>
              <a:t>Å få unge mennesker begeistret for Hour of Code™-opplæringen.</a:t>
            </a:r>
            <a:endParaRPr lang="nb-NO" b="1" u="sng" dirty="0"/>
          </a:p>
          <a:p>
            <a:endParaRPr lang="nb-NO" b="1" u="sng" dirty="0"/>
          </a:p>
          <a:p>
            <a:r>
              <a:rPr lang="nb-NO" b="1" u="sng" dirty="0"/>
              <a:t>BILDEINSTRUKSJONER FOR DETTE LYSBILDET:</a:t>
            </a:r>
            <a:endParaRPr lang="nb-NO" sz="1200" u="sng" kern="1200" dirty="0">
              <a:solidFill>
                <a:schemeClr val="tx1"/>
              </a:solidFill>
              <a:effectLst/>
              <a:latin typeface="+mn-lt"/>
              <a:ea typeface="+mn-ea"/>
              <a:cs typeface="+mn-cs"/>
            </a:endParaRPr>
          </a:p>
          <a:p>
            <a:endParaRPr lang="nb-NO" sz="1200" kern="1200" dirty="0">
              <a:solidFill>
                <a:schemeClr val="tx1"/>
              </a:solidFill>
              <a:effectLst/>
              <a:latin typeface="+mn-lt"/>
              <a:ea typeface="+mn-ea"/>
              <a:cs typeface="+mn-cs"/>
            </a:endParaRPr>
          </a:p>
          <a:p>
            <a:r>
              <a:rPr lang="nb-NO" dirty="0"/>
              <a:t>Videoen skulle spilles av automatisk. </a:t>
            </a:r>
          </a:p>
          <a:p>
            <a:endParaRPr lang="nb-NO" dirty="0"/>
          </a:p>
          <a:p>
            <a:pPr marL="0" marR="0" indent="0" algn="l" defTabSz="914400" rtl="0" eaLnBrk="1" fontAlgn="auto" latinLnBrk="0" hangingPunct="1">
              <a:lnSpc>
                <a:spcPct val="100000"/>
              </a:lnSpc>
              <a:spcBef>
                <a:spcPts val="0"/>
              </a:spcBef>
              <a:spcAft>
                <a:spcPts val="0"/>
              </a:spcAft>
              <a:buClrTx/>
              <a:buSzTx/>
              <a:buFontTx/>
              <a:buNone/>
              <a:tabLst/>
              <a:defRPr/>
            </a:pPr>
            <a:r>
              <a:rPr lang="nb-NO" sz="1200" kern="1200" dirty="0">
                <a:solidFill>
                  <a:schemeClr val="tx1"/>
                </a:solidFill>
                <a:effectLst/>
                <a:latin typeface="+mn-lt"/>
              </a:rPr>
              <a:t>Hvis du vil endre språk eller teksting, kan du gjøre det fra koblingen nedenfor ved å klikke “innstillinger”-tannhjulet nederst til høyre i videoen. Hvis du gjør det, må du kanskje bygge inn videoen på nytt: https://www.youtube.com/watch?t=1&amp;v=2DxWIxec6yo</a:t>
            </a:r>
            <a:endParaRPr lang="nb-NO" dirty="0"/>
          </a:p>
          <a:p>
            <a:endParaRPr lang="nb-NO" dirty="0"/>
          </a:p>
          <a:p>
            <a:pPr marL="0" marR="0" lvl="0" indent="0" algn="l" defTabSz="914400" rtl="0" eaLnBrk="1" fontAlgn="auto" latinLnBrk="0" hangingPunct="1">
              <a:lnSpc>
                <a:spcPct val="100000"/>
              </a:lnSpc>
              <a:spcBef>
                <a:spcPts val="0"/>
              </a:spcBef>
              <a:spcAft>
                <a:spcPts val="0"/>
              </a:spcAft>
              <a:buClrTx/>
              <a:buSzTx/>
              <a:buFontTx/>
              <a:buNone/>
              <a:tabLst/>
              <a:defRPr/>
            </a:pPr>
            <a:r>
              <a:rPr lang="nb-NO" sz="1200" kern="1200" dirty="0">
                <a:solidFill>
                  <a:schemeClr val="tx1"/>
                </a:solidFill>
                <a:effectLst/>
                <a:latin typeface="+mn-lt"/>
              </a:rPr>
              <a:t>Du finner flere videoer på code.org som kan brukes som erstatning hvis du ønsker et annet budskap for målgruppen din.</a:t>
            </a:r>
          </a:p>
          <a:p>
            <a:endParaRPr lang="nb-NO" dirty="0"/>
          </a:p>
        </p:txBody>
      </p:sp>
      <p:sp>
        <p:nvSpPr>
          <p:cNvPr id="4" name="Slide Number Placeholder 3"/>
          <p:cNvSpPr>
            <a:spLocks noGrp="1"/>
          </p:cNvSpPr>
          <p:nvPr>
            <p:ph type="sldNum" sz="quarter" idx="10"/>
          </p:nvPr>
        </p:nvSpPr>
        <p:spPr/>
        <p:txBody>
          <a:bodyPr/>
          <a:lstStyle/>
          <a:p>
            <a:fld id="{88F0EC2C-E6BA-F248-9EDA-113245C923E1}" type="slidenum">
              <a:rPr lang="en-US" smtClean="0"/>
              <a:t>4</a:t>
            </a:fld>
            <a:endParaRPr lang="nb-NO"/>
          </a:p>
        </p:txBody>
      </p:sp>
    </p:spTree>
    <p:extLst>
      <p:ext uri="{BB962C8B-B14F-4D97-AF65-F5344CB8AC3E}">
        <p14:creationId xmlns:p14="http://schemas.microsoft.com/office/powerpoint/2010/main" val="2606872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b-NO" b="1" u="sng" dirty="0"/>
              <a:t>EKSEMPELSKRIPT:</a:t>
            </a:r>
          </a:p>
          <a:p>
            <a:pPr marL="0" marR="0" indent="0" algn="l" defTabSz="914400" rtl="0" eaLnBrk="1" fontAlgn="auto" latinLnBrk="0" hangingPunct="1">
              <a:lnSpc>
                <a:spcPct val="100000"/>
              </a:lnSpc>
              <a:spcBef>
                <a:spcPts val="0"/>
              </a:spcBef>
              <a:spcAft>
                <a:spcPts val="0"/>
              </a:spcAft>
              <a:buClrTx/>
              <a:buSzTx/>
              <a:buFontTx/>
              <a:buNone/>
              <a:tabLst/>
              <a:defRPr/>
            </a:pPr>
            <a:endParaRPr lang="nb-NO" b="1" u="sng" dirty="0"/>
          </a:p>
          <a:p>
            <a:pPr marL="0" marR="0" indent="0" algn="l" defTabSz="914400" rtl="0" eaLnBrk="1" fontAlgn="auto" latinLnBrk="0" hangingPunct="1">
              <a:lnSpc>
                <a:spcPct val="100000"/>
              </a:lnSpc>
              <a:spcBef>
                <a:spcPts val="0"/>
              </a:spcBef>
              <a:spcAft>
                <a:spcPts val="0"/>
              </a:spcAft>
              <a:buClrTx/>
              <a:buSzTx/>
              <a:buFontTx/>
              <a:buNone/>
              <a:tabLst/>
              <a:defRPr/>
            </a:pPr>
            <a:r>
              <a:rPr lang="nb-NO" b="0" u="none" dirty="0"/>
              <a:t>“La oss snakke om hva koding </a:t>
            </a:r>
            <a:r>
              <a:rPr lang="nb-NO" b="0" i="1" u="none" baseline="0" dirty="0"/>
              <a:t>ikke er</a:t>
            </a:r>
            <a:r>
              <a:rPr lang="nb-NO" b="0" u="none" dirty="0"/>
              <a:t>. Koding er ikke noe som dere må gjøre alene, og det er ikke så vanskelig som dere kanskje tror!”</a:t>
            </a:r>
            <a:endParaRPr lang="nb-NO" b="1" u="sng" dirty="0"/>
          </a:p>
          <a:p>
            <a:endParaRPr lang="nb-NO" b="1" u="sng" dirty="0"/>
          </a:p>
          <a:p>
            <a:r>
              <a:rPr lang="nb-NO" b="1" u="sng" dirty="0"/>
              <a:t>MÅL FOR LYSBILDET: </a:t>
            </a:r>
          </a:p>
          <a:p>
            <a:endParaRPr lang="nb-NO" sz="1200" kern="1200" dirty="0">
              <a:solidFill>
                <a:schemeClr val="tx1"/>
              </a:solidFill>
              <a:effectLst/>
              <a:latin typeface="+mn-lt"/>
              <a:ea typeface="+mn-ea"/>
              <a:cs typeface="+mn-cs"/>
            </a:endParaRPr>
          </a:p>
          <a:p>
            <a:r>
              <a:rPr lang="nb-NO" sz="1200" kern="1200" dirty="0">
                <a:solidFill>
                  <a:schemeClr val="tx1"/>
                </a:solidFill>
                <a:effectLst/>
                <a:latin typeface="+mn-lt"/>
              </a:rPr>
              <a:t>Lysbildene 5-8 er for å bryte ned de forutfattede meningene ungdommer mellom 11 og 14 år har om hvordan personer som koder, ser ut, og hva koding faktisk er. Vi ønsker virkelig å hjelpe disse ungdommene med å bryte stereotypene ved å fortelle dem hva koding ikke er: </a:t>
            </a:r>
            <a:endParaRPr lang="nb-NO" dirty="0"/>
          </a:p>
          <a:p>
            <a:pPr marL="628650" lvl="1" indent="-171450">
              <a:buFont typeface="Arial"/>
              <a:buChar char="•"/>
            </a:pPr>
            <a:r>
              <a:rPr lang="nb-NO" sz="1200" kern="1200" dirty="0">
                <a:solidFill>
                  <a:schemeClr val="tx1"/>
                </a:solidFill>
                <a:effectLst/>
                <a:latin typeface="+mn-lt"/>
              </a:rPr>
              <a:t>En aleneaktivitet </a:t>
            </a:r>
            <a:endParaRPr lang="nb-NO" dirty="0">
              <a:effectLst/>
            </a:endParaRPr>
          </a:p>
          <a:p>
            <a:pPr marL="628650" lvl="1" indent="-171450">
              <a:buFont typeface="Arial"/>
              <a:buChar char="•"/>
            </a:pPr>
            <a:r>
              <a:rPr lang="nb-NO" sz="1200" kern="1200" dirty="0">
                <a:solidFill>
                  <a:schemeClr val="tx1"/>
                </a:solidFill>
                <a:effectLst/>
                <a:latin typeface="+mn-lt"/>
              </a:rPr>
              <a:t>En maskulin aktivitet </a:t>
            </a:r>
            <a:endParaRPr lang="nb-NO" dirty="0">
              <a:effectLst/>
            </a:endParaRPr>
          </a:p>
          <a:p>
            <a:pPr marL="628650" lvl="1" indent="-171450">
              <a:buFont typeface="Arial"/>
              <a:buChar char="•"/>
            </a:pPr>
            <a:r>
              <a:rPr lang="nb-NO" sz="1200" kern="1200" dirty="0">
                <a:solidFill>
                  <a:schemeClr val="tx1"/>
                </a:solidFill>
                <a:effectLst/>
                <a:latin typeface="+mn-lt"/>
              </a:rPr>
              <a:t>Bare for “nerder”</a:t>
            </a:r>
            <a:endParaRPr lang="nb-NO" dirty="0">
              <a:effectLst/>
            </a:endParaRPr>
          </a:p>
          <a:p>
            <a:pPr marL="628650" lvl="1" indent="-171450">
              <a:buFont typeface="Arial"/>
              <a:buChar char="•"/>
            </a:pPr>
            <a:r>
              <a:rPr lang="nb-NO" sz="1200" kern="1200" dirty="0">
                <a:solidFill>
                  <a:schemeClr val="tx1"/>
                </a:solidFill>
                <a:effectLst/>
                <a:latin typeface="+mn-lt"/>
              </a:rPr>
              <a:t>Bare for dem som er flinke i matte </a:t>
            </a:r>
            <a:endParaRPr lang="nb-NO" dirty="0">
              <a:effectLst/>
            </a:endParaRPr>
          </a:p>
          <a:p>
            <a:pPr marL="628650" lvl="1" indent="-171450">
              <a:buFont typeface="Arial"/>
              <a:buChar char="•"/>
            </a:pPr>
            <a:r>
              <a:rPr lang="nb-NO" sz="1200" kern="1200" dirty="0">
                <a:solidFill>
                  <a:schemeClr val="tx1"/>
                </a:solidFill>
                <a:effectLst/>
                <a:latin typeface="+mn-lt"/>
              </a:rPr>
              <a:t>Bare for dem som vil utvikle datamaskinprogrammer </a:t>
            </a:r>
          </a:p>
          <a:p>
            <a:endParaRPr lang="nb-NO" b="1" dirty="0"/>
          </a:p>
        </p:txBody>
      </p:sp>
      <p:sp>
        <p:nvSpPr>
          <p:cNvPr id="4" name="Slide Number Placeholder 3"/>
          <p:cNvSpPr>
            <a:spLocks noGrp="1"/>
          </p:cNvSpPr>
          <p:nvPr>
            <p:ph type="sldNum" sz="quarter" idx="10"/>
          </p:nvPr>
        </p:nvSpPr>
        <p:spPr/>
        <p:txBody>
          <a:bodyPr/>
          <a:lstStyle/>
          <a:p>
            <a:fld id="{88F0EC2C-E6BA-F248-9EDA-113245C923E1}" type="slidenum">
              <a:rPr lang="en-US" smtClean="0"/>
              <a:t>5</a:t>
            </a:fld>
            <a:endParaRPr lang="nb-NO"/>
          </a:p>
        </p:txBody>
      </p:sp>
    </p:spTree>
    <p:extLst>
      <p:ext uri="{BB962C8B-B14F-4D97-AF65-F5344CB8AC3E}">
        <p14:creationId xmlns:p14="http://schemas.microsoft.com/office/powerpoint/2010/main" val="2075371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b-NO" b="1" u="sng" dirty="0"/>
              <a:t>EKSEMPELSKRIPT:</a:t>
            </a:r>
          </a:p>
          <a:p>
            <a:pPr marL="0" marR="0" indent="0" algn="l" defTabSz="914400" rtl="0" eaLnBrk="1" fontAlgn="auto" latinLnBrk="0" hangingPunct="1">
              <a:lnSpc>
                <a:spcPct val="100000"/>
              </a:lnSpc>
              <a:spcBef>
                <a:spcPts val="0"/>
              </a:spcBef>
              <a:spcAft>
                <a:spcPts val="0"/>
              </a:spcAft>
              <a:buClrTx/>
              <a:buSzTx/>
              <a:buFontTx/>
              <a:buNone/>
              <a:tabLst/>
              <a:defRPr/>
            </a:pPr>
            <a:endParaRPr lang="nb-NO" b="1" u="sng" dirty="0"/>
          </a:p>
          <a:p>
            <a:pPr>
              <a:defRPr/>
            </a:pPr>
            <a:r>
              <a:rPr lang="nb-NO" b="0" u="none" dirty="0"/>
              <a:t>“Koding er heller ikke å sitte alene ved skrivebordet i timevis! Mangfoldige kodeteam lager bedre løsninger og bedre programvareprodukter.</a:t>
            </a:r>
            <a:r>
              <a:rPr lang="nb-NO" b="0" i="0" u="none" baseline="0" dirty="0"/>
              <a:t>”</a:t>
            </a:r>
            <a:endParaRPr lang="nb-NO" b="1" u="sng" dirty="0"/>
          </a:p>
          <a:p>
            <a:endParaRPr lang="nb-NO" b="1" u="sng" dirty="0"/>
          </a:p>
          <a:p>
            <a:r>
              <a:rPr lang="nb-NO" b="1" u="sng" dirty="0"/>
              <a:t>MÅL FOR LYSBILDET: </a:t>
            </a:r>
          </a:p>
          <a:p>
            <a:endParaRPr lang="nb-NO" b="1" u="sng" dirty="0"/>
          </a:p>
          <a:p>
            <a:r>
              <a:rPr lang="nb-NO" dirty="0"/>
              <a:t>Koding er for alle. Mangfoldige kodeteam lager bedre programvareprodukter.</a:t>
            </a:r>
          </a:p>
        </p:txBody>
      </p:sp>
      <p:sp>
        <p:nvSpPr>
          <p:cNvPr id="4" name="Slide Number Placeholder 3"/>
          <p:cNvSpPr>
            <a:spLocks noGrp="1"/>
          </p:cNvSpPr>
          <p:nvPr>
            <p:ph type="sldNum" sz="quarter" idx="10"/>
          </p:nvPr>
        </p:nvSpPr>
        <p:spPr/>
        <p:txBody>
          <a:bodyPr/>
          <a:lstStyle/>
          <a:p>
            <a:fld id="{88F0EC2C-E6BA-F248-9EDA-113245C923E1}" type="slidenum">
              <a:rPr lang="en-US" smtClean="0"/>
              <a:t>6</a:t>
            </a:fld>
            <a:endParaRPr lang="nb-NO"/>
          </a:p>
        </p:txBody>
      </p:sp>
    </p:spTree>
    <p:extLst>
      <p:ext uri="{BB962C8B-B14F-4D97-AF65-F5344CB8AC3E}">
        <p14:creationId xmlns:p14="http://schemas.microsoft.com/office/powerpoint/2010/main" val="1401944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b="1" u="sng" dirty="0"/>
              <a:t>EKSEMPELSKRIPT:</a:t>
            </a:r>
          </a:p>
          <a:p>
            <a:endParaRPr lang="nb-NO" b="1" u="sng" dirty="0"/>
          </a:p>
          <a:p>
            <a:r>
              <a:rPr lang="nb-NO" b="0" u="none" dirty="0"/>
              <a:t>“Det dere kanskje ikke vet, er at koding </a:t>
            </a:r>
            <a:r>
              <a:rPr lang="nb-NO" b="0" i="1" u="none" baseline="0" dirty="0"/>
              <a:t>faktisk </a:t>
            </a:r>
            <a:r>
              <a:rPr lang="nb-NO" b="0" i="0" u="none" baseline="0" dirty="0"/>
              <a:t>er nyttig på arbeidsplassen…”</a:t>
            </a:r>
            <a:endParaRPr lang="nb-NO" b="1" u="sng" dirty="0"/>
          </a:p>
          <a:p>
            <a:endParaRPr lang="nb-NO" b="1" u="sng" dirty="0"/>
          </a:p>
          <a:p>
            <a:r>
              <a:rPr lang="nb-NO" b="1" u="sng" dirty="0"/>
              <a:t>MÅL FOR LYSBILDET:</a:t>
            </a:r>
            <a:endParaRPr lang="nb-NO" b="0" u="none" dirty="0"/>
          </a:p>
          <a:p>
            <a:endParaRPr lang="nb-NO"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nb-NO" b="0" u="none" dirty="0"/>
              <a:t>Å få dem til å le. Dette lysbildet er en vits og bare for moro skyld!</a:t>
            </a:r>
            <a:r>
              <a:rPr lang="nb-NO" dirty="0"/>
              <a:t> </a:t>
            </a:r>
            <a:endParaRPr lang="nb-NO" b="1" u="sng" dirty="0"/>
          </a:p>
          <a:p>
            <a:endParaRPr lang="nb-NO" b="1" dirty="0"/>
          </a:p>
          <a:p>
            <a:r>
              <a:rPr lang="nb-NO" b="1" u="sng" dirty="0"/>
              <a:t>BILDEINSTRUKSJONER FOR DETTE LYSBILDET:</a:t>
            </a:r>
          </a:p>
          <a:p>
            <a:endParaRPr lang="nb-NO" sz="1200" b="1" u="sng" kern="1200" baseline="0" dirty="0">
              <a:solidFill>
                <a:schemeClr val="tx1"/>
              </a:solidFill>
              <a:effectLst/>
              <a:latin typeface="+mn-lt"/>
              <a:ea typeface="+mn-ea"/>
              <a:cs typeface="+mn-cs"/>
            </a:endParaRPr>
          </a:p>
          <a:p>
            <a:r>
              <a:rPr lang="nb-NO" sz="1200" b="0" u="none" kern="1200" baseline="0" dirty="0">
                <a:solidFill>
                  <a:schemeClr val="tx1"/>
                </a:solidFill>
                <a:effectLst/>
                <a:latin typeface="+mn-lt"/>
              </a:rPr>
              <a:t>Bildet for dette lysbildet skal bare være et morsomt bilde eller .gif for å holde deltakerne engasjerte. </a:t>
            </a:r>
            <a:endParaRPr lang="nb-NO" sz="1200" b="0" u="none" kern="1200" dirty="0">
              <a:solidFill>
                <a:schemeClr val="tx1"/>
              </a:solidFill>
              <a:effectLst/>
              <a:latin typeface="+mn-lt"/>
              <a:ea typeface="+mn-ea"/>
              <a:cs typeface="+mn-cs"/>
            </a:endParaRPr>
          </a:p>
          <a:p>
            <a:endParaRPr lang="nb-NO" dirty="0"/>
          </a:p>
        </p:txBody>
      </p:sp>
      <p:sp>
        <p:nvSpPr>
          <p:cNvPr id="4" name="Slide Number Placeholder 3"/>
          <p:cNvSpPr>
            <a:spLocks noGrp="1"/>
          </p:cNvSpPr>
          <p:nvPr>
            <p:ph type="sldNum" sz="quarter" idx="10"/>
          </p:nvPr>
        </p:nvSpPr>
        <p:spPr/>
        <p:txBody>
          <a:bodyPr/>
          <a:lstStyle/>
          <a:p>
            <a:fld id="{88F0EC2C-E6BA-F248-9EDA-113245C923E1}" type="slidenum">
              <a:rPr lang="en-US" smtClean="0"/>
              <a:t>7</a:t>
            </a:fld>
            <a:endParaRPr lang="nb-NO"/>
          </a:p>
        </p:txBody>
      </p:sp>
    </p:spTree>
    <p:extLst>
      <p:ext uri="{BB962C8B-B14F-4D97-AF65-F5344CB8AC3E}">
        <p14:creationId xmlns:p14="http://schemas.microsoft.com/office/powerpoint/2010/main" val="1586164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b="1" u="sng" dirty="0"/>
              <a:t>EKSEMPELSKRIPT:</a:t>
            </a:r>
          </a:p>
          <a:p>
            <a:endParaRPr lang="nb-NO" b="1" u="sng" dirty="0"/>
          </a:p>
          <a:p>
            <a:r>
              <a:rPr lang="nb-NO" b="0" u="none" dirty="0"/>
              <a:t>“Bare tuller!”</a:t>
            </a:r>
          </a:p>
          <a:p>
            <a:endParaRPr lang="nb-NO" b="1" u="sng" dirty="0"/>
          </a:p>
          <a:p>
            <a:r>
              <a:rPr lang="nb-NO" b="1" u="sng" dirty="0"/>
              <a:t>MÅL FOR LYSBILDET:</a:t>
            </a:r>
          </a:p>
          <a:p>
            <a:endParaRPr lang="nb-NO" b="1" u="sng" dirty="0"/>
          </a:p>
          <a:p>
            <a:r>
              <a:rPr lang="nb-NO" b="0" u="none" dirty="0"/>
              <a:t>Å avsløre at det forrige lysbildet var en spøk.</a:t>
            </a:r>
          </a:p>
          <a:p>
            <a:endParaRPr lang="nb-NO" b="1" dirty="0"/>
          </a:p>
        </p:txBody>
      </p:sp>
      <p:sp>
        <p:nvSpPr>
          <p:cNvPr id="4" name="Slide Number Placeholder 3"/>
          <p:cNvSpPr>
            <a:spLocks noGrp="1"/>
          </p:cNvSpPr>
          <p:nvPr>
            <p:ph type="sldNum" sz="quarter" idx="10"/>
          </p:nvPr>
        </p:nvSpPr>
        <p:spPr/>
        <p:txBody>
          <a:bodyPr/>
          <a:lstStyle/>
          <a:p>
            <a:fld id="{88F0EC2C-E6BA-F248-9EDA-113245C923E1}" type="slidenum">
              <a:rPr lang="en-US" smtClean="0"/>
              <a:t>8</a:t>
            </a:fld>
            <a:endParaRPr lang="nb-NO"/>
          </a:p>
        </p:txBody>
      </p:sp>
    </p:spTree>
    <p:extLst>
      <p:ext uri="{BB962C8B-B14F-4D97-AF65-F5344CB8AC3E}">
        <p14:creationId xmlns:p14="http://schemas.microsoft.com/office/powerpoint/2010/main" val="3948858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b-NO" b="1" u="sng" dirty="0"/>
              <a:t>EKSEMPELSKRIPT:</a:t>
            </a:r>
          </a:p>
          <a:p>
            <a:pPr marL="0" marR="0" indent="0" algn="l" defTabSz="914400" rtl="0" eaLnBrk="1" fontAlgn="auto" latinLnBrk="0" hangingPunct="1">
              <a:lnSpc>
                <a:spcPct val="100000"/>
              </a:lnSpc>
              <a:spcBef>
                <a:spcPts val="0"/>
              </a:spcBef>
              <a:spcAft>
                <a:spcPts val="0"/>
              </a:spcAft>
              <a:buClrTx/>
              <a:buSzTx/>
              <a:buFontTx/>
              <a:buNone/>
              <a:tabLst/>
              <a:defRPr/>
            </a:pPr>
            <a:endParaRPr lang="nb-NO" b="1" u="sng" dirty="0"/>
          </a:p>
          <a:p>
            <a:pPr marL="0" marR="0" indent="0" algn="l" defTabSz="914400" rtl="0" eaLnBrk="1" fontAlgn="auto" latinLnBrk="0" hangingPunct="1">
              <a:lnSpc>
                <a:spcPct val="100000"/>
              </a:lnSpc>
              <a:spcBef>
                <a:spcPts val="0"/>
              </a:spcBef>
              <a:spcAft>
                <a:spcPts val="0"/>
              </a:spcAft>
              <a:buClrTx/>
              <a:buSzTx/>
              <a:buFontTx/>
              <a:buNone/>
              <a:tabLst/>
              <a:defRPr/>
            </a:pPr>
            <a:r>
              <a:rPr lang="nb-NO" b="0" u="none" dirty="0"/>
              <a:t>“La oss snakke om hva koding </a:t>
            </a:r>
            <a:r>
              <a:rPr lang="nb-NO" b="0" i="1" u="none" dirty="0"/>
              <a:t>faktisk er</a:t>
            </a:r>
            <a:r>
              <a:rPr lang="nb-NO" b="0" u="none" dirty="0"/>
              <a:t>. Dere vet det kanskje ikke, men det er en samarbeidsaktivitet, og den er for gutter </a:t>
            </a:r>
            <a:r>
              <a:rPr lang="nb-NO" b="0" i="1" u="none" baseline="0" dirty="0"/>
              <a:t>og</a:t>
            </a:r>
            <a:r>
              <a:rPr lang="nb-NO" b="0" u="none" dirty="0"/>
              <a:t> jenter!”</a:t>
            </a:r>
          </a:p>
          <a:p>
            <a:endParaRPr lang="nb-NO" b="1" u="sng" dirty="0"/>
          </a:p>
          <a:p>
            <a:r>
              <a:rPr lang="nb-NO" b="1" u="sng" dirty="0"/>
              <a:t>MÅL FOR LYSBILDET:</a:t>
            </a:r>
          </a:p>
          <a:p>
            <a:endParaRPr lang="nb-NO" b="1" u="sng" dirty="0"/>
          </a:p>
          <a:p>
            <a:r>
              <a:rPr lang="nb-NO" sz="1200" kern="1200" dirty="0">
                <a:solidFill>
                  <a:schemeClr val="tx1"/>
                </a:solidFill>
                <a:effectLst/>
                <a:latin typeface="+mn-lt"/>
              </a:rPr>
              <a:t>I lysbildene 9-12 viser vi visuelt</a:t>
            </a:r>
            <a:r>
              <a:rPr lang="nb-NO" dirty="0"/>
              <a:t> </a:t>
            </a:r>
            <a:r>
              <a:rPr lang="nb-NO" sz="1200" kern="1200" dirty="0">
                <a:solidFill>
                  <a:schemeClr val="tx1"/>
                </a:solidFill>
                <a:effectLst/>
                <a:latin typeface="+mn-lt"/>
              </a:rPr>
              <a:t>hvor morsomt det kan være med koding. Vi ønsker å understreke at koding</a:t>
            </a:r>
            <a:r>
              <a:rPr lang="nb-NO" sz="1200" b="1" kern="1200" dirty="0">
                <a:solidFill>
                  <a:schemeClr val="tx1"/>
                </a:solidFill>
                <a:effectLst/>
                <a:latin typeface="+mn-lt"/>
              </a:rPr>
              <a:t> er</a:t>
            </a:r>
            <a:r>
              <a:rPr lang="nb-NO" sz="1200" kern="1200" dirty="0">
                <a:solidFill>
                  <a:schemeClr val="tx1"/>
                </a:solidFill>
                <a:effectLst/>
                <a:latin typeface="+mn-lt"/>
              </a:rPr>
              <a:t>: </a:t>
            </a:r>
            <a:endParaRPr lang="nb-NO" dirty="0">
              <a:effectLst/>
            </a:endParaRPr>
          </a:p>
          <a:p>
            <a:pPr marL="628650" lvl="1" indent="-171450">
              <a:buFont typeface="Arial"/>
              <a:buChar char="•"/>
            </a:pPr>
            <a:r>
              <a:rPr lang="nb-NO" sz="1200" kern="1200" dirty="0">
                <a:solidFill>
                  <a:schemeClr val="tx1"/>
                </a:solidFill>
                <a:effectLst/>
                <a:latin typeface="+mn-lt"/>
              </a:rPr>
              <a:t>Samarbeid </a:t>
            </a:r>
            <a:endParaRPr lang="nb-NO" dirty="0">
              <a:effectLst/>
            </a:endParaRPr>
          </a:p>
          <a:p>
            <a:pPr marL="628650" lvl="1" indent="-171450">
              <a:buFont typeface="Arial"/>
              <a:buChar char="•"/>
            </a:pPr>
            <a:r>
              <a:rPr lang="nb-NO" sz="1200" kern="1200" dirty="0">
                <a:solidFill>
                  <a:schemeClr val="tx1"/>
                </a:solidFill>
                <a:effectLst/>
                <a:latin typeface="+mn-lt"/>
              </a:rPr>
              <a:t>For begge kjønn</a:t>
            </a:r>
            <a:endParaRPr lang="nb-NO" dirty="0">
              <a:effectLst/>
            </a:endParaRPr>
          </a:p>
          <a:p>
            <a:pPr marL="628650" lvl="1" indent="-171450">
              <a:buFont typeface="Arial"/>
              <a:buChar char="•"/>
            </a:pPr>
            <a:r>
              <a:rPr lang="nb-NO" sz="1200" kern="1200" dirty="0">
                <a:solidFill>
                  <a:schemeClr val="tx1"/>
                </a:solidFill>
                <a:effectLst/>
                <a:latin typeface="+mn-lt"/>
              </a:rPr>
              <a:t>For introverte og ekstroverte </a:t>
            </a:r>
            <a:endParaRPr lang="nb-NO" dirty="0">
              <a:effectLst/>
            </a:endParaRPr>
          </a:p>
          <a:p>
            <a:pPr marL="628650" lvl="1" indent="-171450">
              <a:buFont typeface="Arial"/>
              <a:buChar char="•"/>
            </a:pPr>
            <a:r>
              <a:rPr lang="nb-NO" sz="1200" kern="1200" dirty="0">
                <a:solidFill>
                  <a:schemeClr val="tx1"/>
                </a:solidFill>
                <a:effectLst/>
                <a:latin typeface="+mn-lt"/>
              </a:rPr>
              <a:t>Om problemløsing Koding involverer faktisk svært lite matematikk. </a:t>
            </a:r>
            <a:endParaRPr lang="nb-NO" dirty="0">
              <a:effectLst/>
            </a:endParaRPr>
          </a:p>
          <a:p>
            <a:pPr marL="628650" lvl="1" indent="-171450">
              <a:buFont typeface="Arial"/>
              <a:buChar char="•"/>
            </a:pPr>
            <a:r>
              <a:rPr lang="nb-NO" sz="1200" kern="1200" dirty="0">
                <a:solidFill>
                  <a:schemeClr val="tx1"/>
                </a:solidFill>
                <a:effectLst/>
                <a:latin typeface="+mn-lt"/>
              </a:rPr>
              <a:t>For personer som vil bruke datamaskiner til å hjelpe dem med å forsterke det de er opptatt av </a:t>
            </a:r>
            <a:endParaRPr lang="nb-NO" dirty="0">
              <a:effectLst/>
            </a:endParaRPr>
          </a:p>
          <a:p>
            <a:endParaRPr lang="nb-NO" b="1" dirty="0"/>
          </a:p>
          <a:p>
            <a:r>
              <a:rPr lang="nb-NO" b="1" u="sng" dirty="0"/>
              <a:t>BILDEINSTRUKSJONER FOR DETTE LYSBILDET:</a:t>
            </a:r>
            <a:endParaRPr lang="nb-NO" sz="1200" u="sng" kern="1200" dirty="0">
              <a:solidFill>
                <a:schemeClr val="tx1"/>
              </a:solidFill>
              <a:effectLst/>
              <a:latin typeface="+mn-lt"/>
              <a:ea typeface="+mn-ea"/>
              <a:cs typeface="+mn-cs"/>
            </a:endParaRPr>
          </a:p>
          <a:p>
            <a:endParaRPr lang="nb-NO" sz="1200" kern="1200" dirty="0">
              <a:solidFill>
                <a:schemeClr val="tx1"/>
              </a:solidFill>
              <a:effectLst/>
              <a:latin typeface="+mn-lt"/>
              <a:ea typeface="+mn-ea"/>
              <a:cs typeface="+mn-cs"/>
            </a:endParaRPr>
          </a:p>
          <a:p>
            <a:r>
              <a:rPr lang="nb-NO" sz="1200" kern="1200" dirty="0">
                <a:solidFill>
                  <a:schemeClr val="tx1"/>
                </a:solidFill>
                <a:effectLst/>
                <a:latin typeface="+mn-lt"/>
              </a:rPr>
              <a:t>Hvis dette bildet skal byttes ut, må du sørge for at det oppfyller følgende kriterier: </a:t>
            </a:r>
            <a:endParaRPr lang="nb-NO" dirty="0"/>
          </a:p>
          <a:p>
            <a:pPr marL="628650" lvl="1" indent="-171450">
              <a:buFont typeface="Arial"/>
              <a:buChar char="•"/>
            </a:pPr>
            <a:r>
              <a:rPr lang="nb-NO" sz="1200" kern="1200" dirty="0">
                <a:solidFill>
                  <a:schemeClr val="tx1"/>
                </a:solidFill>
                <a:effectLst/>
                <a:latin typeface="+mn-lt"/>
              </a:rPr>
              <a:t>Inneholder ungdom tidlig i tenårene/ungdomsskolealder </a:t>
            </a:r>
            <a:endParaRPr lang="nb-NO" dirty="0">
              <a:effectLst/>
            </a:endParaRPr>
          </a:p>
          <a:p>
            <a:pPr marL="628650" lvl="1" indent="-171450">
              <a:buFont typeface="Arial"/>
              <a:buChar char="•"/>
            </a:pPr>
            <a:r>
              <a:rPr lang="nb-NO" sz="1200" kern="1200" dirty="0">
                <a:solidFill>
                  <a:schemeClr val="tx1"/>
                </a:solidFill>
                <a:effectLst/>
                <a:latin typeface="+mn-lt"/>
              </a:rPr>
              <a:t>Viser at deltakerne har det gøy med teknologi</a:t>
            </a:r>
            <a:endParaRPr lang="nb-NO" dirty="0">
              <a:effectLst/>
            </a:endParaRPr>
          </a:p>
          <a:p>
            <a:pPr marL="628650" lvl="1" indent="-171450">
              <a:buFont typeface="Arial"/>
              <a:buChar char="•"/>
            </a:pPr>
            <a:r>
              <a:rPr lang="nb-NO" sz="1200" kern="1200" dirty="0">
                <a:solidFill>
                  <a:schemeClr val="tx1"/>
                </a:solidFill>
                <a:effectLst/>
                <a:latin typeface="+mn-lt"/>
              </a:rPr>
              <a:t>Inneholder en gruppe med personer, ikke bare enkeltpersoner </a:t>
            </a:r>
          </a:p>
          <a:p>
            <a:pPr marL="628650" lvl="1" indent="-171450">
              <a:buFont typeface="Arial"/>
              <a:buChar char="•"/>
            </a:pPr>
            <a:r>
              <a:rPr lang="nb-NO" sz="1200" kern="1200" dirty="0">
                <a:solidFill>
                  <a:schemeClr val="tx1"/>
                </a:solidFill>
                <a:effectLst/>
                <a:latin typeface="+mn-lt"/>
              </a:rPr>
              <a:t>Inkluderer jenter</a:t>
            </a:r>
            <a:endParaRPr lang="nb-NO" dirty="0">
              <a:effectLst/>
            </a:endParaRPr>
          </a:p>
          <a:p>
            <a:endParaRPr lang="nb-NO" sz="1200" kern="1200" dirty="0">
              <a:solidFill>
                <a:schemeClr val="tx1"/>
              </a:solidFill>
              <a:effectLst/>
              <a:latin typeface="+mn-lt"/>
              <a:ea typeface="+mn-ea"/>
              <a:cs typeface="+mn-cs"/>
            </a:endParaRPr>
          </a:p>
          <a:p>
            <a:endParaRPr lang="nb-NO" sz="1200" kern="1200" dirty="0">
              <a:solidFill>
                <a:schemeClr val="tx1"/>
              </a:solidFill>
              <a:effectLst/>
              <a:latin typeface="+mn-lt"/>
              <a:ea typeface="+mn-ea"/>
              <a:cs typeface="+mn-cs"/>
            </a:endParaRPr>
          </a:p>
          <a:p>
            <a:endParaRPr lang="nb-NO" dirty="0"/>
          </a:p>
        </p:txBody>
      </p:sp>
      <p:sp>
        <p:nvSpPr>
          <p:cNvPr id="4" name="Slide Number Placeholder 3"/>
          <p:cNvSpPr>
            <a:spLocks noGrp="1"/>
          </p:cNvSpPr>
          <p:nvPr>
            <p:ph type="sldNum" sz="quarter" idx="10"/>
          </p:nvPr>
        </p:nvSpPr>
        <p:spPr/>
        <p:txBody>
          <a:bodyPr/>
          <a:lstStyle/>
          <a:p>
            <a:fld id="{88F0EC2C-E6BA-F248-9EDA-113245C923E1}" type="slidenum">
              <a:rPr lang="en-US" smtClean="0"/>
              <a:t>9</a:t>
            </a:fld>
            <a:endParaRPr lang="nb-NO"/>
          </a:p>
        </p:txBody>
      </p:sp>
    </p:spTree>
    <p:extLst>
      <p:ext uri="{BB962C8B-B14F-4D97-AF65-F5344CB8AC3E}">
        <p14:creationId xmlns:p14="http://schemas.microsoft.com/office/powerpoint/2010/main" val="912542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2D19B59C-C004-5A44-B9CA-56741D3BB1DF}" type="datetime1">
              <a:rPr lang="en-US" smtClean="0"/>
              <a:t>10/31/2017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63372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26A87D-8AFB-9D4F-8D56-1761F024AE1B}" type="datetime1">
              <a:rPr lang="en-US" smtClean="0"/>
              <a:t>10/31/2017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605896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BFA237-96DD-B14D-9ABA-F7681A8342CD}" type="datetime1">
              <a:rPr lang="en-US" smtClean="0"/>
              <a:t>10/31/2017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078336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5E533D-FE8A-294E-AED5-BA52B60DE48C}" type="datetime1">
              <a:rPr lang="en-US" smtClean="0"/>
              <a:t>10/31/2017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33940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A16C25-8D9F-824D-A099-76B21120BAD2}" type="datetime1">
              <a:rPr lang="en-US" smtClean="0"/>
              <a:t>10/31/2017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96746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C12BCF-67E0-1648-B4C3-2FAD8AC0B233}" type="datetime1">
              <a:rPr lang="en-US" smtClean="0"/>
              <a:t>10/31/2017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769155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935DDAC-65DB-234E-9294-8A49E7113294}" type="datetime1">
              <a:rPr lang="en-US" smtClean="0"/>
              <a:t>10/31/2017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89795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08BFDCA-01B5-014B-A3F0-BB00078DC65D}" type="datetime1">
              <a:rPr lang="en-US" smtClean="0"/>
              <a:t>10/31/2017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78018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8CA397-6A2E-E94F-B8C4-DDF6AF0713D9}" type="datetime1">
              <a:rPr lang="en-US" smtClean="0"/>
              <a:t>10/31/2017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119164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B3C0862-0501-834F-846E-3C6395BB2B9E}" type="datetime1">
              <a:rPr lang="en-US" smtClean="0"/>
              <a:t>10/31/2017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137231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DBA573-475B-4B42-AD33-5C1A4303AB89}" type="datetime1">
              <a:rPr lang="en-US" smtClean="0"/>
              <a:t>10/31/2017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640004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67E46FF7-969A-CE48-B675-E97143700550}" type="datetime1">
              <a:rPr lang="en-US" smtClean="0"/>
              <a:t>10/31/2017</a:t>
            </a:fld>
            <a:endParaRPr 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697781E3-FF4B-EC42-A17F-8D66E4334D12}" type="slidenum">
              <a:rPr lang="en-US" smtClean="0"/>
              <a:t>‹#›</a:t>
            </a:fld>
            <a:endParaRPr lang="en-US"/>
          </a:p>
        </p:txBody>
      </p:sp>
    </p:spTree>
    <p:extLst>
      <p:ext uri="{BB962C8B-B14F-4D97-AF65-F5344CB8AC3E}">
        <p14:creationId xmlns:p14="http://schemas.microsoft.com/office/powerpoint/2010/main" val="16181529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video" Target="https://www.youtube.com/embed/ip051U7Rvds" TargetMode="Externa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75838" y="128520"/>
            <a:ext cx="8683623" cy="543182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609992" cy="6024362"/>
          </a:xfrm>
          <a:prstGeom prst="rect">
            <a:avLst/>
          </a:prstGeom>
        </p:spPr>
      </p:pic>
      <p:pic>
        <p:nvPicPr>
          <p:cNvPr id="15" name="Picture 14" descr="Microsoft&#10;"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13" name="Rectangle 12"/>
          <p:cNvSpPr/>
          <p:nvPr/>
        </p:nvSpPr>
        <p:spPr>
          <a:xfrm>
            <a:off x="335578" y="3991858"/>
            <a:ext cx="5474672" cy="1200329"/>
          </a:xfrm>
          <a:prstGeom prst="rect">
            <a:avLst/>
          </a:prstGeom>
        </p:spPr>
        <p:txBody>
          <a:bodyPr wrap="square">
            <a:spAutoFit/>
          </a:bodyPr>
          <a:lstStyle/>
          <a:p>
            <a:r>
              <a:rPr lang="nb-NO" sz="3600" dirty="0">
                <a:solidFill>
                  <a:schemeClr val="bg1"/>
                </a:solidFill>
                <a:latin typeface="Segoe UI Light" panose="020B0502040204020203" pitchFamily="34" charset="0"/>
              </a:rPr>
              <a:t>Velkommen til</a:t>
            </a:r>
          </a:p>
          <a:p>
            <a:r>
              <a:rPr lang="nb-NO" sz="3600" dirty="0">
                <a:solidFill>
                  <a:schemeClr val="bg1"/>
                </a:solidFill>
                <a:latin typeface="Segoe UI Light" panose="020B0502040204020203" pitchFamily="34" charset="0"/>
              </a:rPr>
              <a:t>Minecraft Hour of Code</a:t>
            </a:r>
            <a:r>
              <a:rPr lang="nb-NO" sz="3600" baseline="30000" dirty="0">
                <a:solidFill>
                  <a:schemeClr val="bg1"/>
                </a:solidFill>
                <a:latin typeface="Segoe UI Light" panose="020B0502040204020203" pitchFamily="34" charset="0"/>
              </a:rPr>
              <a:t>™</a:t>
            </a:r>
            <a:endParaRPr lang="nb-NO"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7" name="Title 6" hidden="1"/>
          <p:cNvSpPr>
            <a:spLocks noGrp="1"/>
          </p:cNvSpPr>
          <p:nvPr>
            <p:ph type="ctrTitle"/>
          </p:nvPr>
        </p:nvSpPr>
        <p:spPr/>
        <p:txBody>
          <a:bodyPr/>
          <a:lstStyle/>
          <a:p>
            <a:r>
              <a:rPr lang="nb-NO" dirty="0"/>
              <a:t>Velkommen til Hour of Code™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a:t>
            </a:fld>
            <a:endParaRPr lang="nb-NO"/>
          </a:p>
        </p:txBody>
      </p:sp>
    </p:spTree>
    <p:extLst>
      <p:ext uri="{BB962C8B-B14F-4D97-AF65-F5344CB8AC3E}">
        <p14:creationId xmlns:p14="http://schemas.microsoft.com/office/powerpoint/2010/main" val="652864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En liten gruppe med barn samarbeider om et prosjekt&#10;" title="En liten gruppe med barn samarbeider om et prosjekt"/>
          <p:cNvPicPr>
            <a:picLocks noChangeAspect="1"/>
          </p:cNvPicPr>
          <p:nvPr/>
        </p:nvPicPr>
        <p:blipFill rotWithShape="1">
          <a:blip r:embed="rId3">
            <a:extLst>
              <a:ext uri="{28A0092B-C50C-407E-A947-70E740481C1C}">
                <a14:useLocalDpi xmlns:a14="http://schemas.microsoft.com/office/drawing/2010/main" val="0"/>
              </a:ext>
            </a:extLst>
          </a:blip>
          <a:srcRect r="16147"/>
          <a:stretch/>
        </p:blipFill>
        <p:spPr>
          <a:xfrm>
            <a:off x="2116844" y="172907"/>
            <a:ext cx="6914862" cy="5369186"/>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7" name="Rectangle 6"/>
          <p:cNvSpPr/>
          <p:nvPr/>
        </p:nvSpPr>
        <p:spPr>
          <a:xfrm>
            <a:off x="228599" y="2872802"/>
            <a:ext cx="4343401" cy="646331"/>
          </a:xfrm>
          <a:prstGeom prst="rect">
            <a:avLst/>
          </a:prstGeom>
        </p:spPr>
        <p:txBody>
          <a:bodyPr wrap="square">
            <a:spAutoFit/>
          </a:bodyPr>
          <a:lstStyle/>
          <a:p>
            <a:pPr algn="ctr"/>
            <a:r>
              <a:rPr lang="nb-NO" sz="3600">
                <a:solidFill>
                  <a:schemeClr val="bg1"/>
                </a:solidFill>
                <a:latin typeface="Segoe UI Light" panose="020B0502040204020203" pitchFamily="34" charset="0"/>
              </a:rPr>
              <a:t>Det er dette.</a:t>
            </a:r>
          </a:p>
        </p:txBody>
      </p:sp>
      <p:sp>
        <p:nvSpPr>
          <p:cNvPr id="4" name="Title 3" hidden="1"/>
          <p:cNvSpPr>
            <a:spLocks noGrp="1"/>
          </p:cNvSpPr>
          <p:nvPr>
            <p:ph type="ctrTitle"/>
          </p:nvPr>
        </p:nvSpPr>
        <p:spPr/>
        <p:txBody>
          <a:bodyPr/>
          <a:lstStyle/>
          <a:p>
            <a:r>
              <a:rPr lang="nb-NO"/>
              <a:t>Og dette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10</a:t>
            </a:fld>
            <a:endParaRPr lang="nb-NO"/>
          </a:p>
        </p:txBody>
      </p:sp>
    </p:spTree>
    <p:extLst>
      <p:ext uri="{BB962C8B-B14F-4D97-AF65-F5344CB8AC3E}">
        <p14:creationId xmlns:p14="http://schemas.microsoft.com/office/powerpoint/2010/main" val="2035296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647700" y="2540668"/>
            <a:ext cx="4813986" cy="646331"/>
          </a:xfrm>
          <a:prstGeom prst="rect">
            <a:avLst/>
          </a:prstGeom>
        </p:spPr>
        <p:txBody>
          <a:bodyPr wrap="square">
            <a:spAutoFit/>
          </a:bodyPr>
          <a:lstStyle/>
          <a:p>
            <a:r>
              <a:rPr lang="nb-NO" sz="3600" dirty="0">
                <a:solidFill>
                  <a:schemeClr val="bg1"/>
                </a:solidFill>
                <a:latin typeface="Segoe UI Light" panose="020B0502040204020203" pitchFamily="34" charset="0"/>
              </a:rPr>
              <a:t>Koding handler om…</a:t>
            </a:r>
          </a:p>
        </p:txBody>
      </p:sp>
      <p:sp>
        <p:nvSpPr>
          <p:cNvPr id="5" name="Title 4" hidden="1"/>
          <p:cNvSpPr>
            <a:spLocks noGrp="1"/>
          </p:cNvSpPr>
          <p:nvPr>
            <p:ph type="ctrTitle"/>
          </p:nvPr>
        </p:nvSpPr>
        <p:spPr/>
        <p:txBody>
          <a:bodyPr/>
          <a:lstStyle/>
          <a:p>
            <a:r>
              <a:rPr lang="nb-NO"/>
              <a:t>Koding handler om</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11</a:t>
            </a:fld>
            <a:endParaRPr lang="nb-NO"/>
          </a:p>
        </p:txBody>
      </p:sp>
    </p:spTree>
    <p:extLst>
      <p:ext uri="{BB962C8B-B14F-4D97-AF65-F5344CB8AC3E}">
        <p14:creationId xmlns:p14="http://schemas.microsoft.com/office/powerpoint/2010/main" val="1079942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1380" y="0"/>
            <a:ext cx="8566302" cy="5715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380" y="0"/>
            <a:ext cx="9595380" cy="5715000"/>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6708" y="2039112"/>
            <a:ext cx="685800" cy="685800"/>
          </a:xfrm>
          <a:prstGeom prst="rect">
            <a:avLst/>
          </a:prstGeom>
        </p:spPr>
      </p:pic>
      <p:sp>
        <p:nvSpPr>
          <p:cNvPr id="17" name="Rectangle 16"/>
          <p:cNvSpPr/>
          <p:nvPr/>
        </p:nvSpPr>
        <p:spPr>
          <a:xfrm>
            <a:off x="4572000" y="2883752"/>
            <a:ext cx="4342724" cy="646331"/>
          </a:xfrm>
          <a:prstGeom prst="rect">
            <a:avLst/>
          </a:prstGeom>
        </p:spPr>
        <p:txBody>
          <a:bodyPr wrap="square">
            <a:spAutoFit/>
          </a:bodyPr>
          <a:lstStyle/>
          <a:p>
            <a:pPr algn="ctr"/>
            <a:r>
              <a:rPr lang="nb-NO" sz="3600">
                <a:solidFill>
                  <a:schemeClr val="bg1"/>
                </a:solidFill>
                <a:latin typeface="Segoe UI Light" panose="020B0502040204020203" pitchFamily="34" charset="0"/>
              </a:rPr>
              <a:t>Problemløsing</a:t>
            </a:r>
          </a:p>
        </p:txBody>
      </p:sp>
      <p:sp>
        <p:nvSpPr>
          <p:cNvPr id="6" name="Title 5" hidden="1"/>
          <p:cNvSpPr>
            <a:spLocks noGrp="1"/>
          </p:cNvSpPr>
          <p:nvPr>
            <p:ph type="ctrTitle"/>
          </p:nvPr>
        </p:nvSpPr>
        <p:spPr/>
        <p:txBody>
          <a:bodyPr/>
          <a:lstStyle/>
          <a:p>
            <a:r>
              <a:rPr lang="nb-NO"/>
              <a:t>Problemløsing </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12</a:t>
            </a:fld>
            <a:endParaRPr lang="nb-NO"/>
          </a:p>
        </p:txBody>
      </p:sp>
    </p:spTree>
    <p:extLst>
      <p:ext uri="{BB962C8B-B14F-4D97-AF65-F5344CB8AC3E}">
        <p14:creationId xmlns:p14="http://schemas.microsoft.com/office/powerpoint/2010/main" val="888821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argede blyanter" title="Fargede blyant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839248" cy="547755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8900" y="2041358"/>
            <a:ext cx="685800" cy="685800"/>
          </a:xfrm>
          <a:prstGeom prst="rect">
            <a:avLst/>
          </a:prstGeom>
        </p:spPr>
      </p:pic>
      <p:sp>
        <p:nvSpPr>
          <p:cNvPr id="13" name="Rectangle 12"/>
          <p:cNvSpPr/>
          <p:nvPr/>
        </p:nvSpPr>
        <p:spPr>
          <a:xfrm>
            <a:off x="4572000" y="2883752"/>
            <a:ext cx="4342724" cy="646331"/>
          </a:xfrm>
          <a:prstGeom prst="rect">
            <a:avLst/>
          </a:prstGeom>
        </p:spPr>
        <p:txBody>
          <a:bodyPr wrap="square">
            <a:spAutoFit/>
          </a:bodyPr>
          <a:lstStyle/>
          <a:p>
            <a:pPr algn="ctr"/>
            <a:r>
              <a:rPr lang="nb-NO" sz="3600">
                <a:solidFill>
                  <a:schemeClr val="bg1"/>
                </a:solidFill>
                <a:latin typeface="Segoe UI Light" panose="020B0502040204020203" pitchFamily="34" charset="0"/>
              </a:rPr>
              <a:t>Kreativitet</a:t>
            </a:r>
          </a:p>
        </p:txBody>
      </p:sp>
      <p:sp>
        <p:nvSpPr>
          <p:cNvPr id="4" name="Title 3" hidden="1"/>
          <p:cNvSpPr>
            <a:spLocks noGrp="1"/>
          </p:cNvSpPr>
          <p:nvPr>
            <p:ph type="ctrTitle"/>
          </p:nvPr>
        </p:nvSpPr>
        <p:spPr/>
        <p:txBody>
          <a:bodyPr/>
          <a:lstStyle/>
          <a:p>
            <a:r>
              <a:rPr lang="nb-NO"/>
              <a:t>Kreativitet</a:t>
            </a:r>
          </a:p>
        </p:txBody>
      </p:sp>
      <p:sp>
        <p:nvSpPr>
          <p:cNvPr id="6" name="Slide Number Placeholder 5" hidden="1"/>
          <p:cNvSpPr>
            <a:spLocks noGrp="1"/>
          </p:cNvSpPr>
          <p:nvPr>
            <p:ph type="sldNum" sz="quarter" idx="12"/>
          </p:nvPr>
        </p:nvSpPr>
        <p:spPr/>
        <p:txBody>
          <a:bodyPr/>
          <a:lstStyle/>
          <a:p>
            <a:fld id="{697781E3-FF4B-EC42-A17F-8D66E4334D12}" type="slidenum">
              <a:rPr lang="en-US" smtClean="0"/>
              <a:pPr/>
              <a:t>13</a:t>
            </a:fld>
            <a:endParaRPr lang="nb-NO"/>
          </a:p>
        </p:txBody>
      </p:sp>
    </p:spTree>
    <p:extLst>
      <p:ext uri="{BB962C8B-B14F-4D97-AF65-F5344CB8AC3E}">
        <p14:creationId xmlns:p14="http://schemas.microsoft.com/office/powerpoint/2010/main" val="276247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irls Who Code 2 | av msct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809067" cy="5715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8900" y="2041358"/>
            <a:ext cx="685800" cy="6858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501" y="0"/>
            <a:ext cx="9313502" cy="5715000"/>
          </a:xfrm>
          <a:prstGeom prst="rect">
            <a:avLst/>
          </a:prstGeom>
        </p:spPr>
      </p:pic>
      <p:sp>
        <p:nvSpPr>
          <p:cNvPr id="11" name="Rectangle 10"/>
          <p:cNvSpPr/>
          <p:nvPr/>
        </p:nvSpPr>
        <p:spPr>
          <a:xfrm>
            <a:off x="4572000" y="2883752"/>
            <a:ext cx="4342724" cy="646331"/>
          </a:xfrm>
          <a:prstGeom prst="rect">
            <a:avLst/>
          </a:prstGeom>
        </p:spPr>
        <p:txBody>
          <a:bodyPr wrap="square">
            <a:spAutoFit/>
          </a:bodyPr>
          <a:lstStyle/>
          <a:p>
            <a:pPr algn="ctr"/>
            <a:r>
              <a:rPr lang="nb-NO" sz="3600">
                <a:solidFill>
                  <a:schemeClr val="bg1"/>
                </a:solidFill>
                <a:latin typeface="Segoe UI Light" panose="020B0502040204020203" pitchFamily="34" charset="0"/>
              </a:rPr>
              <a:t>Samarbeid</a:t>
            </a:r>
          </a:p>
        </p:txBody>
      </p:sp>
      <p:sp>
        <p:nvSpPr>
          <p:cNvPr id="9" name="Title 8" hidden="1"/>
          <p:cNvSpPr>
            <a:spLocks noGrp="1"/>
          </p:cNvSpPr>
          <p:nvPr>
            <p:ph type="ctrTitle"/>
          </p:nvPr>
        </p:nvSpPr>
        <p:spPr/>
        <p:txBody>
          <a:bodyPr/>
          <a:lstStyle/>
          <a:p>
            <a:r>
              <a:rPr lang="nb-NO"/>
              <a:t>Samarbeid</a:t>
            </a:r>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14</a:t>
            </a:fld>
            <a:endParaRPr lang="nb-NO"/>
          </a:p>
        </p:txBody>
      </p:sp>
      <p:pic>
        <p:nvPicPr>
          <p:cNvPr id="8" name="Picture 7">
            <a:extLst>
              <a:ext uri="{FF2B5EF4-FFF2-40B4-BE49-F238E27FC236}">
                <a16:creationId xmlns:a16="http://schemas.microsoft.com/office/drawing/2014/main" id="{2B8FEC87-8992-4FB4-B506-682BF74638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462" y="2193758"/>
            <a:ext cx="685800" cy="685800"/>
          </a:xfrm>
          <a:prstGeom prst="rect">
            <a:avLst/>
          </a:prstGeom>
        </p:spPr>
      </p:pic>
    </p:spTree>
    <p:extLst>
      <p:ext uri="{BB962C8B-B14F-4D97-AF65-F5344CB8AC3E}">
        <p14:creationId xmlns:p14="http://schemas.microsoft.com/office/powerpoint/2010/main" val="1204769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80210"/>
            <a:ext cx="9116501" cy="5715000"/>
          </a:xfrm>
          <a:prstGeom prst="rect">
            <a:avLst/>
          </a:prstGeo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27" name="Rectangle 26"/>
          <p:cNvSpPr/>
          <p:nvPr/>
        </p:nvSpPr>
        <p:spPr>
          <a:xfrm>
            <a:off x="224588" y="2868793"/>
            <a:ext cx="4347411" cy="646331"/>
          </a:xfrm>
          <a:prstGeom prst="rect">
            <a:avLst/>
          </a:prstGeom>
        </p:spPr>
        <p:txBody>
          <a:bodyPr wrap="square">
            <a:spAutoFit/>
          </a:bodyPr>
          <a:lstStyle/>
          <a:p>
            <a:pPr algn="ctr"/>
            <a:r>
              <a:rPr lang="nb-NO" sz="3600">
                <a:solidFill>
                  <a:schemeClr val="bg1"/>
                </a:solidFill>
                <a:latin typeface="Segoe UI Light" panose="020B0502040204020203" pitchFamily="34" charset="0"/>
              </a:rPr>
              <a:t>Spørsmål</a:t>
            </a:r>
          </a:p>
        </p:txBody>
      </p:sp>
      <p:sp>
        <p:nvSpPr>
          <p:cNvPr id="15" name="Rectangle 14"/>
          <p:cNvSpPr/>
          <p:nvPr/>
        </p:nvSpPr>
        <p:spPr>
          <a:xfrm>
            <a:off x="4816643" y="2041604"/>
            <a:ext cx="3833087" cy="1754327"/>
          </a:xfrm>
          <a:prstGeom prst="rect">
            <a:avLst/>
          </a:prstGeom>
        </p:spPr>
        <p:txBody>
          <a:bodyPr wrap="square">
            <a:spAutoFit/>
          </a:bodyPr>
          <a:lstStyle/>
          <a:p>
            <a:r>
              <a:rPr lang="nb-NO" sz="3600" dirty="0">
                <a:latin typeface="Segoe UI Light" panose="020B0502040204020203" pitchFamily="34" charset="0"/>
              </a:rPr>
              <a:t>Hva er noe du og vennene dine liker å gjøre? </a:t>
            </a:r>
          </a:p>
        </p:txBody>
      </p:sp>
      <p:sp>
        <p:nvSpPr>
          <p:cNvPr id="3" name="Title 2" hidden="1"/>
          <p:cNvSpPr>
            <a:spLocks noGrp="1"/>
          </p:cNvSpPr>
          <p:nvPr>
            <p:ph type="ctrTitle"/>
          </p:nvPr>
        </p:nvSpPr>
        <p:spPr/>
        <p:txBody>
          <a:bodyPr/>
          <a:lstStyle/>
          <a:p>
            <a:r>
              <a:rPr lang="nb-NO"/>
              <a:t>Hva liker du å gjøre? </a:t>
            </a:r>
          </a:p>
        </p:txBody>
      </p:sp>
      <p:sp>
        <p:nvSpPr>
          <p:cNvPr id="12" name="Slide Number Placeholder 11" hidden="1"/>
          <p:cNvSpPr>
            <a:spLocks noGrp="1"/>
          </p:cNvSpPr>
          <p:nvPr>
            <p:ph type="sldNum" sz="quarter" idx="12"/>
          </p:nvPr>
        </p:nvSpPr>
        <p:spPr/>
        <p:txBody>
          <a:bodyPr/>
          <a:lstStyle/>
          <a:p>
            <a:fld id="{697781E3-FF4B-EC42-A17F-8D66E4334D12}" type="slidenum">
              <a:rPr lang="en-US" smtClean="0"/>
              <a:pPr/>
              <a:t>15</a:t>
            </a:fld>
            <a:endParaRPr lang="nb-NO"/>
          </a:p>
        </p:txBody>
      </p:sp>
    </p:spTree>
    <p:extLst>
      <p:ext uri="{BB962C8B-B14F-4D97-AF65-F5344CB8AC3E}">
        <p14:creationId xmlns:p14="http://schemas.microsoft.com/office/powerpoint/2010/main" val="285430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nister&#10;" title="Gnist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00" y="0"/>
            <a:ext cx="8659091" cy="5715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grpSp>
        <p:nvGrpSpPr>
          <p:cNvPr id="6" name="Group 5" descr="Tekst uthevet med oransje sier &quot;kan bidra til å gi liv til dem&quot; for å understreke budskapet på dette lysbildet&#10;" title="Tekst uthevet med oransje sier &quot;kan bidra til å gi liv til dem&quot; for å understreke budskapet på dette lysbildet"/>
          <p:cNvGrpSpPr/>
          <p:nvPr/>
        </p:nvGrpSpPr>
        <p:grpSpPr>
          <a:xfrm>
            <a:off x="731634" y="2944670"/>
            <a:ext cx="2949775" cy="1452571"/>
            <a:chOff x="642426" y="3078482"/>
            <a:chExt cx="2949775" cy="1452571"/>
          </a:xfrm>
        </p:grpSpPr>
        <p:sp>
          <p:nvSpPr>
            <p:cNvPr id="4" name="TextBox 3"/>
            <p:cNvSpPr txBox="1"/>
            <p:nvPr/>
          </p:nvSpPr>
          <p:spPr>
            <a:xfrm>
              <a:off x="1457972" y="3078482"/>
              <a:ext cx="2134229" cy="365760"/>
            </a:xfrm>
            <a:prstGeom prst="rect">
              <a:avLst/>
            </a:prstGeom>
            <a:solidFill>
              <a:schemeClr val="accent6"/>
            </a:solidFill>
          </p:spPr>
          <p:txBody>
            <a:bodyPr wrap="square" rtlCol="0">
              <a:spAutoFit/>
            </a:bodyPr>
            <a:lstStyle/>
            <a:p>
              <a:endParaRPr lang="en-US">
                <a:latin typeface="Segoe UI Light" panose="020B0502040204020203" pitchFamily="34" charset="0"/>
                <a:cs typeface="Segoe UI Light" panose="020B0502040204020203" pitchFamily="34" charset="0"/>
              </a:endParaRPr>
            </a:p>
          </p:txBody>
        </p:sp>
        <p:sp>
          <p:nvSpPr>
            <p:cNvPr id="11" name="TextBox 10"/>
            <p:cNvSpPr txBox="1"/>
            <p:nvPr/>
          </p:nvSpPr>
          <p:spPr>
            <a:xfrm>
              <a:off x="642426" y="3586357"/>
              <a:ext cx="2792151" cy="457200"/>
            </a:xfrm>
            <a:prstGeom prst="rect">
              <a:avLst/>
            </a:prstGeom>
            <a:solidFill>
              <a:schemeClr val="accent6"/>
            </a:solidFill>
          </p:spPr>
          <p:txBody>
            <a:bodyPr wrap="square" rtlCol="0">
              <a:spAutoFit/>
            </a:bodyPr>
            <a:lstStyle/>
            <a:p>
              <a:endParaRPr lang="en-US">
                <a:latin typeface="Segoe UI Light" panose="020B0502040204020203" pitchFamily="34" charset="0"/>
                <a:cs typeface="Segoe UI Light" panose="020B0502040204020203" pitchFamily="34" charset="0"/>
              </a:endParaRPr>
            </a:p>
          </p:txBody>
        </p:sp>
        <p:sp>
          <p:nvSpPr>
            <p:cNvPr id="9" name="TextBox 8"/>
            <p:cNvSpPr txBox="1"/>
            <p:nvPr/>
          </p:nvSpPr>
          <p:spPr>
            <a:xfrm>
              <a:off x="642426" y="4165293"/>
              <a:ext cx="1463040" cy="365760"/>
            </a:xfrm>
            <a:prstGeom prst="rect">
              <a:avLst/>
            </a:prstGeom>
            <a:solidFill>
              <a:schemeClr val="accent6"/>
            </a:solidFill>
          </p:spPr>
          <p:txBody>
            <a:bodyPr wrap="square" rtlCol="0">
              <a:spAutoFit/>
            </a:bodyPr>
            <a:lstStyle/>
            <a:p>
              <a:endParaRPr lang="en-US">
                <a:latin typeface="Segoe UI Light" panose="020B0502040204020203" pitchFamily="34" charset="0"/>
                <a:cs typeface="Segoe UI Light" panose="020B0502040204020203" pitchFamily="34" charset="0"/>
              </a:endParaRPr>
            </a:p>
          </p:txBody>
        </p:sp>
      </p:grpSp>
      <p:sp>
        <p:nvSpPr>
          <p:cNvPr id="14" name="Rectangle 13"/>
          <p:cNvSpPr/>
          <p:nvPr/>
        </p:nvSpPr>
        <p:spPr>
          <a:xfrm>
            <a:off x="657225" y="1648589"/>
            <a:ext cx="3144253" cy="2862322"/>
          </a:xfrm>
          <a:prstGeom prst="rect">
            <a:avLst/>
          </a:prstGeom>
        </p:spPr>
        <p:txBody>
          <a:bodyPr wrap="square" anchor="ctr" anchorCtr="0">
            <a:spAutoFit/>
          </a:bodyPr>
          <a:lstStyle/>
          <a:p>
            <a:r>
              <a:rPr lang="nb-NO" sz="3600" dirty="0">
                <a:solidFill>
                  <a:schemeClr val="bg1"/>
                </a:solidFill>
                <a:latin typeface="Segoe UI Light" panose="020B0502040204020203" pitchFamily="34" charset="0"/>
              </a:rPr>
              <a:t>Uansett hvilke interesser du har, kan koding bidra til å gi liv til dem. </a:t>
            </a:r>
          </a:p>
        </p:txBody>
      </p:sp>
      <p:sp>
        <p:nvSpPr>
          <p:cNvPr id="12" name="Title 11" hidden="1"/>
          <p:cNvSpPr>
            <a:spLocks noGrp="1"/>
          </p:cNvSpPr>
          <p:nvPr>
            <p:ph type="ctrTitle"/>
          </p:nvPr>
        </p:nvSpPr>
        <p:spPr/>
        <p:txBody>
          <a:bodyPr/>
          <a:lstStyle/>
          <a:p>
            <a:r>
              <a:rPr lang="nb-NO"/>
              <a:t>Gi liv til interessene dine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16</a:t>
            </a:fld>
            <a:endParaRPr lang="nb-NO"/>
          </a:p>
        </p:txBody>
      </p:sp>
    </p:spTree>
    <p:extLst>
      <p:ext uri="{BB962C8B-B14F-4D97-AF65-F5344CB8AC3E}">
        <p14:creationId xmlns:p14="http://schemas.microsoft.com/office/powerpoint/2010/main" val="355912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ng kvinne bruker et kamera til å ta et bilde&#10;" title="Ung kvinne bruker et kamera til å ta et bilde"/>
          <p:cNvPicPr>
            <a:picLocks noChangeAspect="1"/>
          </p:cNvPicPr>
          <p:nvPr/>
        </p:nvPicPr>
        <p:blipFill rotWithShape="1">
          <a:blip r:embed="rId3">
            <a:extLst>
              <a:ext uri="{28A0092B-C50C-407E-A947-70E740481C1C}">
                <a14:useLocalDpi xmlns:a14="http://schemas.microsoft.com/office/drawing/2010/main" val="0"/>
              </a:ext>
            </a:extLst>
          </a:blip>
          <a:srcRect b="3294"/>
          <a:stretch/>
        </p:blipFill>
        <p:spPr>
          <a:xfrm>
            <a:off x="53114" y="0"/>
            <a:ext cx="8947727" cy="571098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grpSp>
        <p:nvGrpSpPr>
          <p:cNvPr id="4" name="Group 3" descr="Tekst uthevet med oransje sier &quot;bruke det du lærer, på det du liker å gjøre&quot; for å understreke budskapet på dette lysbildet&#10;" title="Tekst uthevet med oransje sier &quot;bruke det du lærer, på det du liker å gjøre&quot; for å understreke budskapet på dette lysbildet"/>
          <p:cNvGrpSpPr/>
          <p:nvPr/>
        </p:nvGrpSpPr>
        <p:grpSpPr>
          <a:xfrm>
            <a:off x="669923" y="3836369"/>
            <a:ext cx="3749040" cy="1485316"/>
            <a:chOff x="669923" y="3397250"/>
            <a:chExt cx="2940813" cy="1485316"/>
          </a:xfrm>
        </p:grpSpPr>
        <p:sp>
          <p:nvSpPr>
            <p:cNvPr id="7" name="TextBox 6"/>
            <p:cNvSpPr txBox="1"/>
            <p:nvPr/>
          </p:nvSpPr>
          <p:spPr>
            <a:xfrm>
              <a:off x="669923" y="3397250"/>
              <a:ext cx="2940813" cy="365760"/>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sp>
          <p:nvSpPr>
            <p:cNvPr id="10" name="TextBox 9"/>
            <p:cNvSpPr txBox="1"/>
            <p:nvPr/>
          </p:nvSpPr>
          <p:spPr>
            <a:xfrm>
              <a:off x="669924" y="3912972"/>
              <a:ext cx="2582178" cy="365760"/>
            </a:xfrm>
            <a:prstGeom prst="rect">
              <a:avLst/>
            </a:prstGeom>
            <a:solidFill>
              <a:schemeClr val="accent6"/>
            </a:solidFill>
          </p:spPr>
          <p:txBody>
            <a:bodyPr wrap="square" rtlCol="0">
              <a:spAutoFit/>
            </a:bodyPr>
            <a:lstStyle/>
            <a:p>
              <a:endParaRPr lang="en-US">
                <a:latin typeface="Segoe UI Light" panose="020B0502040204020203" pitchFamily="34" charset="0"/>
                <a:cs typeface="Segoe UI Light" panose="020B0502040204020203" pitchFamily="34" charset="0"/>
              </a:endParaRPr>
            </a:p>
          </p:txBody>
        </p:sp>
        <p:sp>
          <p:nvSpPr>
            <p:cNvPr id="11" name="TextBox 10"/>
            <p:cNvSpPr txBox="1"/>
            <p:nvPr/>
          </p:nvSpPr>
          <p:spPr>
            <a:xfrm>
              <a:off x="669924" y="4471086"/>
              <a:ext cx="1147634" cy="411480"/>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grpSp>
      <p:sp>
        <p:nvSpPr>
          <p:cNvPr id="9" name="Title 8" hidden="1"/>
          <p:cNvSpPr>
            <a:spLocks noGrp="1"/>
          </p:cNvSpPr>
          <p:nvPr>
            <p:ph type="ctrTitle"/>
          </p:nvPr>
        </p:nvSpPr>
        <p:spPr/>
        <p:txBody>
          <a:bodyPr/>
          <a:lstStyle/>
          <a:p>
            <a:r>
              <a:rPr lang="nb-NO"/>
              <a:t>Bruk det du lærer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17</a:t>
            </a:fld>
            <a:endParaRPr lang="nb-NO"/>
          </a:p>
        </p:txBody>
      </p:sp>
      <p:sp>
        <p:nvSpPr>
          <p:cNvPr id="19" name="Rectangle 18">
            <a:extLst>
              <a:ext uri="{FF2B5EF4-FFF2-40B4-BE49-F238E27FC236}">
                <a16:creationId xmlns:a16="http://schemas.microsoft.com/office/drawing/2014/main" id="{3DA4433F-6F51-48C2-9CB7-9FA50740CB13}"/>
              </a:ext>
            </a:extLst>
          </p:cNvPr>
          <p:cNvSpPr/>
          <p:nvPr/>
        </p:nvSpPr>
        <p:spPr>
          <a:xfrm>
            <a:off x="609600" y="324852"/>
            <a:ext cx="4267200" cy="5078313"/>
          </a:xfrm>
          <a:prstGeom prst="rect">
            <a:avLst/>
          </a:prstGeom>
        </p:spPr>
        <p:txBody>
          <a:bodyPr wrap="square" anchor="ctr" anchorCtr="0">
            <a:spAutoFit/>
          </a:bodyPr>
          <a:lstStyle/>
          <a:p>
            <a:r>
              <a:rPr lang="nb-NO" sz="3600" dirty="0">
                <a:solidFill>
                  <a:schemeClr val="bg1"/>
                </a:solidFill>
                <a:latin typeface="Segoe UI Light" panose="020B0502040204020203" pitchFamily="34" charset="0"/>
              </a:rPr>
              <a:t>Mens du gjennomfører din Minecraft Hour </a:t>
            </a:r>
          </a:p>
          <a:p>
            <a:r>
              <a:rPr lang="nb-NO" sz="3600" dirty="0">
                <a:solidFill>
                  <a:schemeClr val="bg1"/>
                </a:solidFill>
                <a:latin typeface="Segoe UI Light" panose="020B0502040204020203" pitchFamily="34" charset="0"/>
              </a:rPr>
              <a:t>of Code</a:t>
            </a:r>
            <a:r>
              <a:rPr lang="nb-NO" sz="3600" baseline="30000" dirty="0">
                <a:solidFill>
                  <a:schemeClr val="bg1"/>
                </a:solidFill>
                <a:latin typeface="Segoe UI Light" panose="020B0502040204020203" pitchFamily="34" charset="0"/>
              </a:rPr>
              <a:t>TM</a:t>
            </a:r>
            <a:r>
              <a:rPr lang="nb-NO" sz="3600" dirty="0">
                <a:solidFill>
                  <a:schemeClr val="bg1"/>
                </a:solidFill>
                <a:latin typeface="Segoe UI Light" panose="020B0502040204020203" pitchFamily="34" charset="0"/>
              </a:rPr>
              <a:t>,</a:t>
            </a:r>
          </a:p>
          <a:p>
            <a:r>
              <a:rPr lang="nb-NO" sz="3600" dirty="0">
                <a:solidFill>
                  <a:schemeClr val="bg1"/>
                </a:solidFill>
                <a:latin typeface="Segoe UI Light" panose="020B0502040204020203" pitchFamily="34" charset="0"/>
              </a:rPr>
              <a:t>må du tenke på hvordan du kan bruke det du lærer, på det du liker å gjøre. </a:t>
            </a:r>
          </a:p>
        </p:txBody>
      </p:sp>
    </p:spTree>
    <p:extLst>
      <p:ext uri="{BB962C8B-B14F-4D97-AF65-F5344CB8AC3E}">
        <p14:creationId xmlns:p14="http://schemas.microsoft.com/office/powerpoint/2010/main" val="627984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egeistrede studenter heier entusiastisk - 17296178822_cbb6afac3f_b (1).jpg" title="Begeistrede studenter heier entusiastisk"/>
          <p:cNvPicPr>
            <a:picLocks noChangeAspect="1"/>
          </p:cNvPicPr>
          <p:nvPr/>
        </p:nvPicPr>
        <p:blipFill rotWithShape="1">
          <a:blip r:embed="rId3">
            <a:extLst>
              <a:ext uri="{28A0092B-C50C-407E-A947-70E740481C1C}">
                <a14:useLocalDpi xmlns:a14="http://schemas.microsoft.com/office/drawing/2010/main" val="0"/>
              </a:ext>
            </a:extLst>
          </a:blip>
          <a:srcRect l="20565" t="5834" r="13661" b="-1"/>
          <a:stretch/>
        </p:blipFill>
        <p:spPr>
          <a:xfrm>
            <a:off x="238124" y="126999"/>
            <a:ext cx="5635625" cy="538162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2" name="Rectangle 1"/>
          <p:cNvSpPr/>
          <p:nvPr/>
        </p:nvSpPr>
        <p:spPr>
          <a:xfrm>
            <a:off x="4782162" y="2257335"/>
            <a:ext cx="3676038" cy="2308324"/>
          </a:xfrm>
          <a:prstGeom prst="rect">
            <a:avLst/>
          </a:prstGeom>
        </p:spPr>
        <p:txBody>
          <a:bodyPr wrap="square">
            <a:spAutoFit/>
          </a:bodyPr>
          <a:lstStyle/>
          <a:p>
            <a:r>
              <a:rPr lang="nb-NO" sz="3600" dirty="0">
                <a:solidFill>
                  <a:schemeClr val="bg1"/>
                </a:solidFill>
                <a:latin typeface="Segoe UI Light" panose="020B0502040204020203" pitchFamily="34" charset="0"/>
              </a:rPr>
              <a:t>Minecraft</a:t>
            </a:r>
          </a:p>
          <a:p>
            <a:r>
              <a:rPr lang="nb-NO" sz="3600" dirty="0">
                <a:solidFill>
                  <a:schemeClr val="bg1"/>
                </a:solidFill>
                <a:latin typeface="Segoe UI Light" panose="020B0502040204020203" pitchFamily="34" charset="0"/>
              </a:rPr>
              <a:t>Hour of Code™</a:t>
            </a:r>
            <a:r>
              <a:rPr lang="nb-NO" sz="3600" baseline="30000" dirty="0">
                <a:solidFill>
                  <a:schemeClr val="bg1"/>
                </a:solidFill>
                <a:latin typeface="Segoe UI Light" panose="020B0502040204020203" pitchFamily="34" charset="0"/>
              </a:rPr>
              <a:t>:</a:t>
            </a:r>
            <a:r>
              <a:rPr lang="nb-NO" dirty="0"/>
              <a:t> </a:t>
            </a:r>
          </a:p>
          <a:p>
            <a:r>
              <a:rPr lang="nb-NO" sz="3600" dirty="0">
                <a:solidFill>
                  <a:schemeClr val="bg1"/>
                </a:solidFill>
                <a:latin typeface="Segoe UI Light" panose="020B0502040204020203" pitchFamily="34" charset="0"/>
              </a:rPr>
              <a:t>Hvordan det gjøres!</a:t>
            </a:r>
          </a:p>
        </p:txBody>
      </p:sp>
      <p:sp>
        <p:nvSpPr>
          <p:cNvPr id="7" name="Title 6" hidden="1"/>
          <p:cNvSpPr>
            <a:spLocks noGrp="1"/>
          </p:cNvSpPr>
          <p:nvPr>
            <p:ph type="ctrTitle"/>
          </p:nvPr>
        </p:nvSpPr>
        <p:spPr/>
        <p:txBody>
          <a:bodyPr/>
          <a:lstStyle/>
          <a:p>
            <a:r>
              <a:rPr lang="nb-NO"/>
              <a:t>Hvordan det gjøres </a:t>
            </a:r>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18</a:t>
            </a:fld>
            <a:endParaRPr lang="nb-NO"/>
          </a:p>
        </p:txBody>
      </p:sp>
    </p:spTree>
    <p:extLst>
      <p:ext uri="{BB962C8B-B14F-4D97-AF65-F5344CB8AC3E}">
        <p14:creationId xmlns:p14="http://schemas.microsoft.com/office/powerpoint/2010/main" val="1199713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9878"/>
            <a:ext cx="9116501" cy="5715000"/>
          </a:xfrm>
          <a:prstGeom prst="rect">
            <a:avLst/>
          </a:prstGeom>
        </p:spPr>
      </p:pic>
      <p:sp>
        <p:nvSpPr>
          <p:cNvPr id="7" name="Rectangle 6" descr="&#10;"/>
          <p:cNvSpPr/>
          <p:nvPr/>
        </p:nvSpPr>
        <p:spPr>
          <a:xfrm>
            <a:off x="575733" y="2540668"/>
            <a:ext cx="5380224" cy="1200329"/>
          </a:xfrm>
          <a:prstGeom prst="rect">
            <a:avLst/>
          </a:prstGeom>
        </p:spPr>
        <p:txBody>
          <a:bodyPr wrap="square">
            <a:spAutoFit/>
          </a:bodyPr>
          <a:lstStyle/>
          <a:p>
            <a:r>
              <a:rPr lang="nb-NO" sz="3600" dirty="0">
                <a:solidFill>
                  <a:schemeClr val="bg1"/>
                </a:solidFill>
                <a:latin typeface="Segoe UI Light" panose="020B0502040204020203" pitchFamily="34" charset="0"/>
              </a:rPr>
              <a:t>Minecraft Hour of Code™: </a:t>
            </a:r>
          </a:p>
          <a:p>
            <a:r>
              <a:rPr lang="nb-NO" sz="3600" dirty="0">
                <a:solidFill>
                  <a:schemeClr val="bg1"/>
                </a:solidFill>
                <a:latin typeface="Segoe UI Light" panose="020B0502040204020203" pitchFamily="34" charset="0"/>
              </a:rPr>
              <a:t>Hero’s Journey</a:t>
            </a:r>
          </a:p>
        </p:txBody>
      </p:sp>
      <p:sp>
        <p:nvSpPr>
          <p:cNvPr id="5" name="Title 4" hidden="1"/>
          <p:cNvSpPr>
            <a:spLocks noGrp="1"/>
          </p:cNvSpPr>
          <p:nvPr>
            <p:ph type="ctrTitle"/>
          </p:nvPr>
        </p:nvSpPr>
        <p:spPr/>
        <p:txBody>
          <a:bodyPr/>
          <a:lstStyle/>
          <a:p>
            <a:r>
              <a:rPr lang="nb-NO"/>
              <a:t>Hvordan det gjøres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19</a:t>
            </a:fld>
            <a:endParaRPr lang="nb-NO" dirty="0"/>
          </a:p>
        </p:txBody>
      </p:sp>
      <p:pic>
        <p:nvPicPr>
          <p:cNvPr id="8" name="Picture 7">
            <a:extLst>
              <a:ext uri="{FF2B5EF4-FFF2-40B4-BE49-F238E27FC236}">
                <a16:creationId xmlns:a16="http://schemas.microsoft.com/office/drawing/2014/main" id="{28BD9EEB-3572-4461-97C5-86AAE9659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1732" y="1004763"/>
            <a:ext cx="4272137" cy="4272137"/>
          </a:xfrm>
          <a:prstGeom prst="rect">
            <a:avLst/>
          </a:prstGeom>
        </p:spPr>
      </p:pic>
    </p:spTree>
    <p:extLst>
      <p:ext uri="{BB962C8B-B14F-4D97-AF65-F5344CB8AC3E}">
        <p14:creationId xmlns:p14="http://schemas.microsoft.com/office/powerpoint/2010/main" val="1988603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45775" y="117995"/>
            <a:ext cx="5497630" cy="525244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7" name="Rectangle 6"/>
          <p:cNvSpPr/>
          <p:nvPr/>
        </p:nvSpPr>
        <p:spPr>
          <a:xfrm>
            <a:off x="4959350" y="2074328"/>
            <a:ext cx="3023115" cy="1754326"/>
          </a:xfrm>
          <a:prstGeom prst="rect">
            <a:avLst/>
          </a:prstGeom>
        </p:spPr>
        <p:txBody>
          <a:bodyPr wrap="square" anchor="ctr" anchorCtr="0">
            <a:spAutoFit/>
          </a:bodyPr>
          <a:lstStyle/>
          <a:p>
            <a:r>
              <a:rPr lang="nb-NO" sz="3600" dirty="0">
                <a:solidFill>
                  <a:schemeClr val="bg1"/>
                </a:solidFill>
                <a:latin typeface="Segoe UI Light" panose="020B0502040204020203" pitchFamily="34" charset="0"/>
              </a:rPr>
              <a:t>Før vi starter, la oss snakke om koding.</a:t>
            </a:r>
            <a:endParaRPr lang="nb-NO" sz="1800" dirty="0">
              <a:solidFill>
                <a:schemeClr val="bg1"/>
              </a:solidFill>
              <a:effectLst/>
              <a:latin typeface="Segoe UI Light" panose="020B0502040204020203" pitchFamily="34" charset="0"/>
              <a:ea typeface="Segoe Pro" charset="0"/>
              <a:cs typeface="Segoe UI Light" panose="020B0502040204020203" pitchFamily="34" charset="0"/>
            </a:endParaRPr>
          </a:p>
        </p:txBody>
      </p:sp>
      <p:sp>
        <p:nvSpPr>
          <p:cNvPr id="5" name="Title 4" hidden="1"/>
          <p:cNvSpPr>
            <a:spLocks noGrp="1"/>
          </p:cNvSpPr>
          <p:nvPr>
            <p:ph type="ctrTitle"/>
          </p:nvPr>
        </p:nvSpPr>
        <p:spPr/>
        <p:txBody>
          <a:bodyPr/>
          <a:lstStyle/>
          <a:p>
            <a:r>
              <a:rPr lang="nb-NO"/>
              <a:t>La oss snakke om koding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a:t>
            </a:fld>
            <a:endParaRPr lang="nb-NO"/>
          </a:p>
        </p:txBody>
      </p:sp>
    </p:spTree>
    <p:extLst>
      <p:ext uri="{BB962C8B-B14F-4D97-AF65-F5344CB8AC3E}">
        <p14:creationId xmlns:p14="http://schemas.microsoft.com/office/powerpoint/2010/main" val="11908577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10;"/>
          <p:cNvSpPr/>
          <p:nvPr/>
        </p:nvSpPr>
        <p:spPr>
          <a:xfrm>
            <a:off x="0" y="5012594"/>
            <a:ext cx="9144000" cy="646331"/>
          </a:xfrm>
          <a:prstGeom prst="rect">
            <a:avLst/>
          </a:prstGeom>
        </p:spPr>
        <p:txBody>
          <a:bodyPr wrap="square">
            <a:spAutoFit/>
          </a:bodyPr>
          <a:lstStyle/>
          <a:p>
            <a:pPr algn="ctr"/>
            <a:r>
              <a:rPr lang="nb-NO" sz="3600" dirty="0">
                <a:latin typeface="Segoe UI Light" panose="020B0502040204020203" pitchFamily="34" charset="0"/>
              </a:rPr>
              <a:t>Finn opplæringen på Code.org/Minecraft</a:t>
            </a:r>
          </a:p>
        </p:txBody>
      </p:sp>
      <p:sp>
        <p:nvSpPr>
          <p:cNvPr id="6" name="Title 5" hidden="1"/>
          <p:cNvSpPr>
            <a:spLocks noGrp="1"/>
          </p:cNvSpPr>
          <p:nvPr>
            <p:ph type="ctrTitle"/>
          </p:nvPr>
        </p:nvSpPr>
        <p:spPr/>
        <p:txBody>
          <a:bodyPr/>
          <a:lstStyle/>
          <a:p>
            <a:r>
              <a:rPr lang="nb-NO"/>
              <a:t>Finn opplæringen din</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20</a:t>
            </a:fld>
            <a:endParaRPr lang="nb-NO" dirty="0"/>
          </a:p>
        </p:txBody>
      </p:sp>
      <p:pic>
        <p:nvPicPr>
          <p:cNvPr id="7" name="Picture 6">
            <a:extLst>
              <a:ext uri="{FF2B5EF4-FFF2-40B4-BE49-F238E27FC236}">
                <a16:creationId xmlns:a16="http://schemas.microsoft.com/office/drawing/2014/main" id="{BCC35A31-9C2A-462D-8F93-3F54AE2B6C9D}"/>
              </a:ext>
            </a:extLst>
          </p:cNvPr>
          <p:cNvPicPr>
            <a:picLocks noChangeAspect="1"/>
          </p:cNvPicPr>
          <p:nvPr/>
        </p:nvPicPr>
        <p:blipFill>
          <a:blip r:embed="rId3"/>
          <a:stretch>
            <a:fillRect/>
          </a:stretch>
        </p:blipFill>
        <p:spPr>
          <a:xfrm>
            <a:off x="0" y="-186563"/>
            <a:ext cx="9144000" cy="5143500"/>
          </a:xfrm>
          <a:prstGeom prst="rect">
            <a:avLst/>
          </a:prstGeom>
        </p:spPr>
      </p:pic>
    </p:spTree>
    <p:extLst>
      <p:ext uri="{BB962C8B-B14F-4D97-AF65-F5344CB8AC3E}">
        <p14:creationId xmlns:p14="http://schemas.microsoft.com/office/powerpoint/2010/main" val="499496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85750" y="0"/>
            <a:ext cx="8572500" cy="5715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2" name="Rectangle 11"/>
          <p:cNvSpPr/>
          <p:nvPr/>
        </p:nvSpPr>
        <p:spPr>
          <a:xfrm>
            <a:off x="647700" y="2542403"/>
            <a:ext cx="3733800" cy="646331"/>
          </a:xfrm>
          <a:prstGeom prst="rect">
            <a:avLst/>
          </a:prstGeom>
        </p:spPr>
        <p:txBody>
          <a:bodyPr wrap="square">
            <a:spAutoFit/>
          </a:bodyPr>
          <a:lstStyle/>
          <a:p>
            <a:r>
              <a:rPr lang="nb-NO" sz="3600">
                <a:solidFill>
                  <a:schemeClr val="bg1"/>
                </a:solidFill>
                <a:latin typeface="Segoe UI Light" panose="020B0502040204020203" pitchFamily="34" charset="0"/>
              </a:rPr>
              <a:t>Avslutt</a:t>
            </a:r>
          </a:p>
        </p:txBody>
      </p:sp>
      <p:sp>
        <p:nvSpPr>
          <p:cNvPr id="4" name="Title 3" hidden="1"/>
          <p:cNvSpPr>
            <a:spLocks noGrp="1"/>
          </p:cNvSpPr>
          <p:nvPr>
            <p:ph type="ctrTitle"/>
          </p:nvPr>
        </p:nvSpPr>
        <p:spPr/>
        <p:txBody>
          <a:bodyPr/>
          <a:lstStyle/>
          <a:p>
            <a:r>
              <a:rPr lang="nb-NO"/>
              <a:t>Avslutt</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21</a:t>
            </a:fld>
            <a:endParaRPr lang="nb-NO"/>
          </a:p>
        </p:txBody>
      </p:sp>
    </p:spTree>
    <p:extLst>
      <p:ext uri="{BB962C8B-B14F-4D97-AF65-F5344CB8AC3E}">
        <p14:creationId xmlns:p14="http://schemas.microsoft.com/office/powerpoint/2010/main" val="1325402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11" name="Rectangle 10"/>
          <p:cNvSpPr/>
          <p:nvPr/>
        </p:nvSpPr>
        <p:spPr>
          <a:xfrm>
            <a:off x="224588" y="2868793"/>
            <a:ext cx="4347411" cy="646331"/>
          </a:xfrm>
          <a:prstGeom prst="rect">
            <a:avLst/>
          </a:prstGeom>
        </p:spPr>
        <p:txBody>
          <a:bodyPr wrap="square">
            <a:spAutoFit/>
          </a:bodyPr>
          <a:lstStyle/>
          <a:p>
            <a:pPr algn="ctr"/>
            <a:r>
              <a:rPr lang="nb-NO" sz="3600">
                <a:solidFill>
                  <a:schemeClr val="bg1"/>
                </a:solidFill>
                <a:latin typeface="Segoe UI Light" panose="020B0502040204020203" pitchFamily="34" charset="0"/>
              </a:rPr>
              <a:t>Spørsmål</a:t>
            </a:r>
          </a:p>
        </p:txBody>
      </p:sp>
      <p:sp>
        <p:nvSpPr>
          <p:cNvPr id="15" name="Rectangle 14"/>
          <p:cNvSpPr/>
          <p:nvPr/>
        </p:nvSpPr>
        <p:spPr>
          <a:xfrm>
            <a:off x="4800601" y="1708730"/>
            <a:ext cx="3657599" cy="2308324"/>
          </a:xfrm>
          <a:prstGeom prst="rect">
            <a:avLst/>
          </a:prstGeom>
        </p:spPr>
        <p:txBody>
          <a:bodyPr wrap="square">
            <a:spAutoFit/>
          </a:bodyPr>
          <a:lstStyle/>
          <a:p>
            <a:r>
              <a:rPr lang="nb-NO" sz="3600">
                <a:latin typeface="Segoe UI Light" panose="020B0502040204020203" pitchFamily="34" charset="0"/>
              </a:rPr>
              <a:t>Når du hører ordet “koding”, hva tenker du nå? </a:t>
            </a:r>
          </a:p>
        </p:txBody>
      </p:sp>
      <p:sp>
        <p:nvSpPr>
          <p:cNvPr id="4" name="Title 3" hidden="1"/>
          <p:cNvSpPr>
            <a:spLocks noGrp="1"/>
          </p:cNvSpPr>
          <p:nvPr>
            <p:ph type="ctrTitle"/>
          </p:nvPr>
        </p:nvSpPr>
        <p:spPr/>
        <p:txBody>
          <a:bodyPr/>
          <a:lstStyle/>
          <a:p>
            <a:r>
              <a:rPr lang="nb-NO"/>
              <a:t>Hva mener du nå om koding?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22</a:t>
            </a:fld>
            <a:endParaRPr lang="nb-NO"/>
          </a:p>
        </p:txBody>
      </p:sp>
    </p:spTree>
    <p:extLst>
      <p:ext uri="{BB962C8B-B14F-4D97-AF65-F5344CB8AC3E}">
        <p14:creationId xmlns:p14="http://schemas.microsoft.com/office/powerpoint/2010/main" val="531080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10" name="Rectangle 9"/>
          <p:cNvSpPr/>
          <p:nvPr/>
        </p:nvSpPr>
        <p:spPr>
          <a:xfrm>
            <a:off x="224588" y="2868793"/>
            <a:ext cx="4347411" cy="646331"/>
          </a:xfrm>
          <a:prstGeom prst="rect">
            <a:avLst/>
          </a:prstGeom>
        </p:spPr>
        <p:txBody>
          <a:bodyPr wrap="square">
            <a:spAutoFit/>
          </a:bodyPr>
          <a:lstStyle/>
          <a:p>
            <a:pPr algn="ctr"/>
            <a:r>
              <a:rPr lang="nb-NO" sz="3600">
                <a:solidFill>
                  <a:schemeClr val="bg1"/>
                </a:solidFill>
                <a:latin typeface="Segoe UI Light" panose="020B0502040204020203" pitchFamily="34" charset="0"/>
              </a:rPr>
              <a:t>Spørsmål</a:t>
            </a:r>
          </a:p>
        </p:txBody>
      </p:sp>
      <p:sp>
        <p:nvSpPr>
          <p:cNvPr id="15" name="Rectangle 14"/>
          <p:cNvSpPr/>
          <p:nvPr/>
        </p:nvSpPr>
        <p:spPr>
          <a:xfrm>
            <a:off x="4810959" y="326878"/>
            <a:ext cx="3899904" cy="3785652"/>
          </a:xfrm>
          <a:prstGeom prst="rect">
            <a:avLst/>
          </a:prstGeom>
        </p:spPr>
        <p:txBody>
          <a:bodyPr wrap="square">
            <a:spAutoFit/>
          </a:bodyPr>
          <a:lstStyle/>
          <a:p>
            <a:r>
              <a:rPr lang="nb-NO" sz="3600" dirty="0">
                <a:latin typeface="Segoe UI Light" panose="020B0502040204020203" pitchFamily="34" charset="0"/>
              </a:rPr>
              <a:t>Hva tror du at du ville ha laget som ville vært gøy for deg og vennene dine? </a:t>
            </a:r>
          </a:p>
          <a:p>
            <a:r>
              <a:rPr lang="nb-NO"/>
              <a:t> </a:t>
            </a:r>
          </a:p>
          <a:p>
            <a:r>
              <a:rPr lang="nb-NO" sz="1800" dirty="0">
                <a:latin typeface="Segoe UI Light" panose="020B0502040204020203" pitchFamily="34" charset="0"/>
              </a:rPr>
              <a:t>Det kan være et spill, et webområde, et program, en app – vær kreativ! </a:t>
            </a:r>
          </a:p>
        </p:txBody>
      </p:sp>
      <p:sp>
        <p:nvSpPr>
          <p:cNvPr id="4" name="Title 3" hidden="1"/>
          <p:cNvSpPr>
            <a:spLocks noGrp="1"/>
          </p:cNvSpPr>
          <p:nvPr>
            <p:ph type="ctrTitle"/>
          </p:nvPr>
        </p:nvSpPr>
        <p:spPr/>
        <p:txBody>
          <a:bodyPr/>
          <a:lstStyle/>
          <a:p>
            <a:r>
              <a:rPr lang="nb-NO"/>
              <a:t>Hva ønsker du å lage?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23</a:t>
            </a:fld>
            <a:endParaRPr lang="nb-NO"/>
          </a:p>
        </p:txBody>
      </p:sp>
    </p:spTree>
    <p:extLst>
      <p:ext uri="{BB962C8B-B14F-4D97-AF65-F5344CB8AC3E}">
        <p14:creationId xmlns:p14="http://schemas.microsoft.com/office/powerpoint/2010/main" val="2087898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51" name="Rectangle 50" descr="&#10;"/>
          <p:cNvSpPr/>
          <p:nvPr/>
        </p:nvSpPr>
        <p:spPr>
          <a:xfrm>
            <a:off x="566833" y="483999"/>
            <a:ext cx="8158067" cy="1692771"/>
          </a:xfrm>
          <a:prstGeom prst="rect">
            <a:avLst/>
          </a:prstGeom>
        </p:spPr>
        <p:txBody>
          <a:bodyPr wrap="square">
            <a:spAutoFit/>
          </a:bodyPr>
          <a:lstStyle/>
          <a:p>
            <a:pPr lvl="0"/>
            <a:r>
              <a:rPr lang="nb-NO" sz="3600" dirty="0">
                <a:solidFill>
                  <a:prstClr val="white"/>
                </a:solidFill>
                <a:latin typeface="Segoe UI Light" panose="020B0502040204020203" pitchFamily="34" charset="0"/>
              </a:rPr>
              <a:t>Hva kan dere lære videre? </a:t>
            </a:r>
          </a:p>
          <a:p>
            <a:pPr lvl="0"/>
            <a:r>
              <a:rPr lang="nb-NO" sz="3600" dirty="0">
                <a:solidFill>
                  <a:prstClr val="white"/>
                </a:solidFill>
                <a:latin typeface="Segoe UI Light" panose="020B0502040204020203" pitchFamily="34" charset="0"/>
              </a:rPr>
              <a:t>Det trenger ikke å slutte her! </a:t>
            </a:r>
          </a:p>
          <a:p>
            <a:pPr lvl="0"/>
            <a:r>
              <a:rPr lang="nb-NO"/>
              <a:t> </a:t>
            </a:r>
          </a:p>
          <a:p>
            <a:pPr lvl="0"/>
            <a:r>
              <a:rPr lang="nb-NO" sz="1800" dirty="0">
                <a:solidFill>
                  <a:prstClr val="white"/>
                </a:solidFill>
                <a:latin typeface="Segoe UI Light" panose="020B0502040204020203" pitchFamily="34" charset="0"/>
              </a:rPr>
              <a:t>Nedenfor er trinn dere kan ta for å feire, fortsette å lære og ha det mer gøy! </a:t>
            </a:r>
          </a:p>
        </p:txBody>
      </p:sp>
      <p:sp>
        <p:nvSpPr>
          <p:cNvPr id="43" name="Rectangle 42"/>
          <p:cNvSpPr/>
          <p:nvPr/>
        </p:nvSpPr>
        <p:spPr>
          <a:xfrm>
            <a:off x="661756"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latin typeface="Segoe UI Light" panose="020B0502040204020203" pitchFamily="34" charset="0"/>
              </a:rPr>
              <a:t>1</a:t>
            </a:r>
          </a:p>
        </p:txBody>
      </p:sp>
      <p:sp>
        <p:nvSpPr>
          <p:cNvPr id="49" name="Rectangle 48"/>
          <p:cNvSpPr/>
          <p:nvPr/>
        </p:nvSpPr>
        <p:spPr>
          <a:xfrm>
            <a:off x="563532" y="3057342"/>
            <a:ext cx="2346939" cy="523220"/>
          </a:xfrm>
          <a:prstGeom prst="rect">
            <a:avLst/>
          </a:prstGeom>
        </p:spPr>
        <p:txBody>
          <a:bodyPr wrap="square">
            <a:spAutoFit/>
          </a:bodyPr>
          <a:lstStyle/>
          <a:p>
            <a:r>
              <a:rPr lang="nb-NO" sz="2800" dirty="0">
                <a:solidFill>
                  <a:schemeClr val="bg1"/>
                </a:solidFill>
                <a:latin typeface="Segoe UI Light" panose="020B0502040204020203" pitchFamily="34" charset="0"/>
              </a:rPr>
              <a:t>Få sertifikatet ditt.</a:t>
            </a:r>
          </a:p>
        </p:txBody>
      </p:sp>
      <p:sp>
        <p:nvSpPr>
          <p:cNvPr id="57" name="TextBox 56"/>
          <p:cNvSpPr txBox="1"/>
          <p:nvPr/>
        </p:nvSpPr>
        <p:spPr>
          <a:xfrm>
            <a:off x="571489" y="3996208"/>
            <a:ext cx="2430233" cy="1200329"/>
          </a:xfrm>
          <a:prstGeom prst="rect">
            <a:avLst/>
          </a:prstGeom>
          <a:noFill/>
        </p:spPr>
        <p:txBody>
          <a:bodyPr wrap="square" rtlCol="0">
            <a:spAutoFit/>
          </a:bodyPr>
          <a:lstStyle/>
          <a:p>
            <a:r>
              <a:rPr lang="nb-NO" sz="1800" dirty="0">
                <a:solidFill>
                  <a:schemeClr val="bg1"/>
                </a:solidFill>
                <a:latin typeface="Segoe UI Light" panose="020B0502040204020203" pitchFamily="34" charset="0"/>
              </a:rPr>
              <a:t>Gratulerer! Dere greide det! Dere finner sertifikatet på slutten av opplæringen.</a:t>
            </a:r>
          </a:p>
        </p:txBody>
      </p:sp>
      <p:sp>
        <p:nvSpPr>
          <p:cNvPr id="44" name="Rectangle 43"/>
          <p:cNvSpPr/>
          <p:nvPr/>
        </p:nvSpPr>
        <p:spPr>
          <a:xfrm>
            <a:off x="3187574" y="2523540"/>
            <a:ext cx="393624"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latin typeface="Segoe UI Light" panose="020B0502040204020203" pitchFamily="34" charset="0"/>
              </a:rPr>
              <a:t>2</a:t>
            </a:r>
          </a:p>
        </p:txBody>
      </p:sp>
      <p:sp>
        <p:nvSpPr>
          <p:cNvPr id="52" name="Rectangle 51" descr="&#10;"/>
          <p:cNvSpPr/>
          <p:nvPr/>
        </p:nvSpPr>
        <p:spPr>
          <a:xfrm>
            <a:off x="3055679" y="3057342"/>
            <a:ext cx="2295997" cy="523220"/>
          </a:xfrm>
          <a:prstGeom prst="rect">
            <a:avLst/>
          </a:prstGeom>
        </p:spPr>
        <p:txBody>
          <a:bodyPr wrap="square">
            <a:spAutoFit/>
          </a:bodyPr>
          <a:lstStyle/>
          <a:p>
            <a:r>
              <a:rPr lang="nb-NO" sz="2800" dirty="0">
                <a:solidFill>
                  <a:schemeClr val="bg1"/>
                </a:solidFill>
                <a:latin typeface="Segoe UI Light" panose="020B0502040204020203" pitchFamily="34" charset="0"/>
              </a:rPr>
              <a:t>Spill mer.</a:t>
            </a:r>
          </a:p>
        </p:txBody>
      </p:sp>
      <p:sp>
        <p:nvSpPr>
          <p:cNvPr id="53" name="Rectangle 52" descr="&#10;"/>
          <p:cNvSpPr/>
          <p:nvPr/>
        </p:nvSpPr>
        <p:spPr>
          <a:xfrm>
            <a:off x="3051597" y="4001825"/>
            <a:ext cx="2917146"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nb-NO" sz="1800" dirty="0">
                <a:solidFill>
                  <a:schemeClr val="bg1"/>
                </a:solidFill>
                <a:latin typeface="Segoe UI Light" panose="020B0502040204020203" pitchFamily="34" charset="0"/>
              </a:rPr>
              <a:t>Last opp koden din til Minecraft: Education Edition for å se at den får liv i det virkelige spillet!</a:t>
            </a:r>
          </a:p>
        </p:txBody>
      </p:sp>
      <p:sp>
        <p:nvSpPr>
          <p:cNvPr id="45" name="Rectangle 44"/>
          <p:cNvSpPr/>
          <p:nvPr/>
        </p:nvSpPr>
        <p:spPr>
          <a:xfrm>
            <a:off x="6113632"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latin typeface="Segoe UI Light" panose="020B0502040204020203" pitchFamily="34" charset="0"/>
              </a:rPr>
              <a:t>3</a:t>
            </a:r>
          </a:p>
        </p:txBody>
      </p:sp>
      <p:sp>
        <p:nvSpPr>
          <p:cNvPr id="54" name="Rectangle 53" descr="&#10;"/>
          <p:cNvSpPr/>
          <p:nvPr/>
        </p:nvSpPr>
        <p:spPr>
          <a:xfrm>
            <a:off x="6015088" y="3057342"/>
            <a:ext cx="2295997" cy="523220"/>
          </a:xfrm>
          <a:prstGeom prst="rect">
            <a:avLst/>
          </a:prstGeom>
        </p:spPr>
        <p:txBody>
          <a:bodyPr wrap="square">
            <a:spAutoFit/>
          </a:bodyPr>
          <a:lstStyle/>
          <a:p>
            <a:r>
              <a:rPr lang="nb-NO" sz="2800" dirty="0">
                <a:solidFill>
                  <a:schemeClr val="bg1"/>
                </a:solidFill>
                <a:latin typeface="Segoe UI Light" panose="020B0502040204020203" pitchFamily="34" charset="0"/>
              </a:rPr>
              <a:t>Lær mer.</a:t>
            </a:r>
          </a:p>
        </p:txBody>
      </p:sp>
      <p:sp>
        <p:nvSpPr>
          <p:cNvPr id="55" name="Rectangle 54" descr="&#10;"/>
          <p:cNvSpPr/>
          <p:nvPr/>
        </p:nvSpPr>
        <p:spPr>
          <a:xfrm>
            <a:off x="6018618" y="3996208"/>
            <a:ext cx="2442335" cy="1222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nb-NO" sz="1800" dirty="0">
                <a:solidFill>
                  <a:schemeClr val="bg1"/>
                </a:solidFill>
                <a:latin typeface="Segoe UI Light" panose="020B0502040204020203" pitchFamily="34" charset="0"/>
              </a:rPr>
              <a:t>Utforsk flere ressurser på Microsoft.com/</a:t>
            </a:r>
          </a:p>
          <a:p>
            <a:r>
              <a:rPr lang="nb-NO" sz="1800" dirty="0">
                <a:solidFill>
                  <a:schemeClr val="bg1"/>
                </a:solidFill>
                <a:latin typeface="Segoe UI Light" panose="020B0502040204020203" pitchFamily="34" charset="0"/>
              </a:rPr>
              <a:t>digitalskills</a:t>
            </a:r>
            <a:endParaRPr lang="nb-NO" sz="18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4" name="Title 3" hidden="1"/>
          <p:cNvSpPr>
            <a:spLocks noGrp="1"/>
          </p:cNvSpPr>
          <p:nvPr>
            <p:ph type="ctrTitle"/>
          </p:nvPr>
        </p:nvSpPr>
        <p:spPr/>
        <p:txBody>
          <a:bodyPr/>
          <a:lstStyle/>
          <a:p>
            <a:r>
              <a:rPr lang="nb-NO"/>
              <a:t>Neste trinn</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24</a:t>
            </a:fld>
            <a:endParaRPr lang="nb-NO" dirty="0"/>
          </a:p>
        </p:txBody>
      </p:sp>
    </p:spTree>
    <p:extLst>
      <p:ext uri="{BB962C8B-B14F-4D97-AF65-F5344CB8AC3E}">
        <p14:creationId xmlns:p14="http://schemas.microsoft.com/office/powerpoint/2010/main" val="3925401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En gruppe med gutter og jenter ser opp fra den delte bærbare datamaskinen de arbeider på, for å smile til kameraet&#10;" title="En gruppe med gutter og jenter ser opp fra den delte bærbare datamaskinen de arbeider på, for å smile til kameraet"/>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8559" y="169793"/>
            <a:ext cx="8864600" cy="553500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08" y="0"/>
            <a:ext cx="9116501" cy="5715000"/>
          </a:xfrm>
          <a:prstGeom prst="rect">
            <a:avLst/>
          </a:prstGeom>
        </p:spPr>
      </p:pic>
      <p:pic>
        <p:nvPicPr>
          <p:cNvPr id="15" name="Picture 14" descr="Microsoft"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6397" y="4668558"/>
            <a:ext cx="1887292" cy="694228"/>
          </a:xfrm>
          <a:prstGeom prst="rect">
            <a:avLst/>
          </a:prstGeom>
        </p:spPr>
      </p:pic>
      <p:sp>
        <p:nvSpPr>
          <p:cNvPr id="13" name="Rectangle 12" descr="Takk for at dere deltok i&#10;Hour of CodeTM&#10;"/>
          <p:cNvSpPr/>
          <p:nvPr/>
        </p:nvSpPr>
        <p:spPr>
          <a:xfrm>
            <a:off x="437177" y="2244267"/>
            <a:ext cx="7322866" cy="1200329"/>
          </a:xfrm>
          <a:prstGeom prst="rect">
            <a:avLst/>
          </a:prstGeom>
        </p:spPr>
        <p:txBody>
          <a:bodyPr wrap="square">
            <a:spAutoFit/>
          </a:bodyPr>
          <a:lstStyle/>
          <a:p>
            <a:r>
              <a:rPr lang="nb-NO" sz="3600" dirty="0">
                <a:solidFill>
                  <a:schemeClr val="bg1"/>
                </a:solidFill>
                <a:latin typeface="Segoe UI Light" panose="020B0502040204020203" pitchFamily="34" charset="0"/>
              </a:rPr>
              <a:t>Takk for at dere deltok i</a:t>
            </a:r>
          </a:p>
          <a:p>
            <a:r>
              <a:rPr lang="nb-NO" sz="3600" dirty="0">
                <a:solidFill>
                  <a:schemeClr val="bg1"/>
                </a:solidFill>
                <a:latin typeface="Segoe UI Light" panose="020B0502040204020203" pitchFamily="34" charset="0"/>
              </a:rPr>
              <a:t>Minecraft Hour of Code™</a:t>
            </a:r>
          </a:p>
        </p:txBody>
      </p:sp>
      <p:sp>
        <p:nvSpPr>
          <p:cNvPr id="5" name="Title 4" hidden="1"/>
          <p:cNvSpPr>
            <a:spLocks noGrp="1"/>
          </p:cNvSpPr>
          <p:nvPr>
            <p:ph type="ctrTitle"/>
          </p:nvPr>
        </p:nvSpPr>
        <p:spPr/>
        <p:txBody>
          <a:bodyPr/>
          <a:lstStyle/>
          <a:p>
            <a:r>
              <a:rPr lang="nb-NO"/>
              <a:t>Takk for at dere deltok!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25</a:t>
            </a:fld>
            <a:endParaRPr lang="nb-NO" dirty="0"/>
          </a:p>
        </p:txBody>
      </p:sp>
    </p:spTree>
    <p:extLst>
      <p:ext uri="{BB962C8B-B14F-4D97-AF65-F5344CB8AC3E}">
        <p14:creationId xmlns:p14="http://schemas.microsoft.com/office/powerpoint/2010/main" val="3137942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75838" y="128520"/>
            <a:ext cx="8683623" cy="543182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609992" cy="6024362"/>
          </a:xfrm>
          <a:prstGeom prst="rect">
            <a:avLst/>
          </a:prstGeom>
        </p:spPr>
      </p:pic>
      <p:pic>
        <p:nvPicPr>
          <p:cNvPr id="15" name="Picture 14" descr="Microsoft&#10;"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13" name="Rectangle 12"/>
          <p:cNvSpPr/>
          <p:nvPr/>
        </p:nvSpPr>
        <p:spPr>
          <a:xfrm>
            <a:off x="335577" y="4454702"/>
            <a:ext cx="8808423" cy="1569660"/>
          </a:xfrm>
          <a:prstGeom prst="rect">
            <a:avLst/>
          </a:prstGeom>
        </p:spPr>
        <p:txBody>
          <a:bodyPr wrap="square">
            <a:spAutoFit/>
          </a:bodyPr>
          <a:lstStyle/>
          <a:p>
            <a:pPr marL="0" marR="0" lvl="0" indent="0" algn="l" defTabSz="713203" rtl="0" eaLnBrk="1" fontAlgn="auto" latinLnBrk="0" hangingPunct="1">
              <a:lnSpc>
                <a:spcPct val="100000"/>
              </a:lnSpc>
              <a:spcBef>
                <a:spcPts val="0"/>
              </a:spcBef>
              <a:spcAft>
                <a:spcPts val="0"/>
              </a:spcAft>
              <a:buClrTx/>
              <a:buSzTx/>
              <a:buFontTx/>
              <a:buNone/>
              <a:tabLst/>
              <a:defRPr/>
            </a:pPr>
            <a:r>
              <a:rPr kumimoji="0" lang="nb-NO" sz="1600" b="0" i="0" u="none" strike="noStrike" kern="1200" cap="none" spc="0" normalizeH="0" baseline="0" noProof="0" dirty="0">
                <a:ln>
                  <a:noFill/>
                </a:ln>
                <a:solidFill>
                  <a:schemeClr val="bg1"/>
                </a:solidFill>
                <a:effectLst/>
                <a:uLnTx/>
                <a:uFillTx/>
                <a:latin typeface="Segoe UI Light" panose="020B0502040204020203" pitchFamily="34" charset="0"/>
              </a:rPr>
              <a:t>Copyright.</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nb-NO" sz="1600" b="0" i="0" u="none"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nb-NO" sz="1600" b="0" i="0" u="none" strike="noStrike" kern="1200" cap="none" spc="0" normalizeH="0" baseline="0" noProof="0" dirty="0">
                <a:ln>
                  <a:noFill/>
                </a:ln>
                <a:solidFill>
                  <a:schemeClr val="bg1"/>
                </a:solidFill>
                <a:effectLst/>
                <a:uLnTx/>
                <a:uFillTx/>
                <a:latin typeface="Calibri"/>
              </a:rPr>
              <a:t>© Code.org, 2017. Code.org®, CODE-logoen og Hour of Code® er varemerker for Code.org</a:t>
            </a:r>
            <a:endParaRPr kumimoji="0" lang="nb-NO" sz="1600" b="0" i="0" u="none"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nb-NO" sz="1600" b="0" i="0" u="none" strike="noStrike" kern="1200" cap="none" spc="0" normalizeH="0" baseline="0" noProof="0" dirty="0">
                <a:ln>
                  <a:noFill/>
                </a:ln>
                <a:solidFill>
                  <a:schemeClr val="bg1"/>
                </a:solidFill>
                <a:effectLst/>
                <a:uLnTx/>
                <a:uFillTx/>
                <a:latin typeface="Calibri"/>
              </a:rPr>
              <a:t>Mojang © 2017. “Minecraft" er et varemerke for Mojang AB</a:t>
            </a: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nb-NO" sz="1600" b="0" i="0" u="none" strike="noStrike" kern="1200" cap="none" spc="0" normalizeH="0" baseline="0" noProof="0" dirty="0">
                <a:ln>
                  <a:noFill/>
                </a:ln>
                <a:solidFill>
                  <a:schemeClr val="bg1"/>
                </a:solidFill>
                <a:effectLst/>
                <a:uLnTx/>
                <a:uFillTx/>
                <a:latin typeface="Calibri"/>
              </a:rPr>
              <a:t>© 2017 Microsoft Corporation. Med enerett.</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nb-NO" sz="1600" b="0" i="0" u="none"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endParaRPr>
          </a:p>
        </p:txBody>
      </p:sp>
      <p:sp>
        <p:nvSpPr>
          <p:cNvPr id="7" name="Title 6" hidden="1"/>
          <p:cNvSpPr>
            <a:spLocks noGrp="1"/>
          </p:cNvSpPr>
          <p:nvPr>
            <p:ph type="ctrTitle"/>
          </p:nvPr>
        </p:nvSpPr>
        <p:spPr/>
        <p:txBody>
          <a:bodyPr/>
          <a:lstStyle/>
          <a:p>
            <a:r>
              <a:rPr lang="nb-NO" dirty="0"/>
              <a:t>Velkommen til Hour of Code™ </a:t>
            </a:r>
          </a:p>
        </p:txBody>
      </p:sp>
      <p:sp>
        <p:nvSpPr>
          <p:cNvPr id="3" name="Slide Number Placeholder 2" hidden="1"/>
          <p:cNvSpPr>
            <a:spLocks noGrp="1"/>
          </p:cNvSpPr>
          <p:nvPr>
            <p:ph type="sldNum" sz="quarter" idx="12"/>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697781E3-FF4B-EC42-A17F-8D66E4334D12}" type="slidenum">
              <a:rPr kumimoji="0" lang="en-US" sz="9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26</a:t>
            </a:fld>
            <a:endParaRPr kumimoji="0" lang="nb-NO"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89826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7" name="Rectangle 6"/>
          <p:cNvSpPr/>
          <p:nvPr/>
        </p:nvSpPr>
        <p:spPr>
          <a:xfrm>
            <a:off x="224588" y="2868793"/>
            <a:ext cx="4347411" cy="646331"/>
          </a:xfrm>
          <a:prstGeom prst="rect">
            <a:avLst/>
          </a:prstGeom>
        </p:spPr>
        <p:txBody>
          <a:bodyPr wrap="square">
            <a:spAutoFit/>
          </a:bodyPr>
          <a:lstStyle/>
          <a:p>
            <a:pPr algn="ctr"/>
            <a:r>
              <a:rPr lang="nb-NO" sz="3600">
                <a:solidFill>
                  <a:schemeClr val="bg1"/>
                </a:solidFill>
                <a:latin typeface="Segoe UI Light" panose="020B0502040204020203" pitchFamily="34" charset="0"/>
              </a:rPr>
              <a:t>Spørsmål</a:t>
            </a:r>
          </a:p>
        </p:txBody>
      </p:sp>
      <p:sp>
        <p:nvSpPr>
          <p:cNvPr id="15" name="Rectangle 14"/>
          <p:cNvSpPr/>
          <p:nvPr/>
        </p:nvSpPr>
        <p:spPr>
          <a:xfrm>
            <a:off x="4975226" y="1321069"/>
            <a:ext cx="3657599" cy="3416320"/>
          </a:xfrm>
          <a:prstGeom prst="rect">
            <a:avLst/>
          </a:prstGeom>
        </p:spPr>
        <p:txBody>
          <a:bodyPr wrap="square">
            <a:spAutoFit/>
          </a:bodyPr>
          <a:lstStyle/>
          <a:p>
            <a:r>
              <a:rPr lang="nb-NO" sz="3600">
                <a:latin typeface="Segoe UI Light" panose="020B0502040204020203" pitchFamily="34" charset="0"/>
              </a:rPr>
              <a:t>Når dere</a:t>
            </a:r>
          </a:p>
          <a:p>
            <a:r>
              <a:rPr lang="nb-NO" sz="3600">
                <a:latin typeface="Segoe UI Light" panose="020B0502040204020203" pitchFamily="34" charset="0"/>
              </a:rPr>
              <a:t>hører ordet “koding”, hva tenker dere på da?</a:t>
            </a:r>
          </a:p>
          <a:p>
            <a:r>
              <a:rPr lang="nb-NO"/>
              <a:t> </a:t>
            </a:r>
          </a:p>
          <a:p>
            <a:r>
              <a:rPr lang="nb-NO" sz="1800">
                <a:latin typeface="Segoe UI Light" panose="020B0502040204020203" pitchFamily="34" charset="0"/>
              </a:rPr>
              <a:t>Bruk to minutter på å fortelle vennene dine det, og la deretter hele gruppen få vite det! </a:t>
            </a:r>
            <a:endParaRPr lang="nb-NO" sz="1800">
              <a:effectLst/>
              <a:latin typeface="Segoe UI Light" panose="020B0502040204020203" pitchFamily="34" charset="0"/>
              <a:cs typeface="Segoe UI Light" panose="020B0502040204020203" pitchFamily="34" charset="0"/>
            </a:endParaRPr>
          </a:p>
        </p:txBody>
      </p:sp>
      <p:sp>
        <p:nvSpPr>
          <p:cNvPr id="3" name="Title 2" hidden="1"/>
          <p:cNvSpPr>
            <a:spLocks noGrp="1"/>
          </p:cNvSpPr>
          <p:nvPr>
            <p:ph type="ctrTitle"/>
          </p:nvPr>
        </p:nvSpPr>
        <p:spPr/>
        <p:txBody>
          <a:bodyPr/>
          <a:lstStyle/>
          <a:p>
            <a:r>
              <a:rPr lang="nb-NO"/>
              <a:t>Hva vet dere om “koding”? </a:t>
            </a:r>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3</a:t>
            </a:fld>
            <a:endParaRPr lang="nb-NO"/>
          </a:p>
        </p:txBody>
      </p:sp>
    </p:spTree>
    <p:extLst>
      <p:ext uri="{BB962C8B-B14F-4D97-AF65-F5344CB8AC3E}">
        <p14:creationId xmlns:p14="http://schemas.microsoft.com/office/powerpoint/2010/main" val="1044560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p:cNvSpPr>
            <a:spLocks noGrp="1"/>
          </p:cNvSpPr>
          <p:nvPr>
            <p:ph type="ctrTitle"/>
          </p:nvPr>
        </p:nvSpPr>
        <p:spPr/>
        <p:txBody>
          <a:bodyPr/>
          <a:lstStyle/>
          <a:p>
            <a:r>
              <a:rPr lang="nb-NO" dirty="0"/>
              <a:t>Hour of Code™-video fra Code.org </a:t>
            </a:r>
          </a:p>
        </p:txBody>
      </p:sp>
      <p:sp>
        <p:nvSpPr>
          <p:cNvPr id="9" name="Slide Number Placeholder 8" hidden="1"/>
          <p:cNvSpPr>
            <a:spLocks noGrp="1"/>
          </p:cNvSpPr>
          <p:nvPr>
            <p:ph type="sldNum" sz="quarter" idx="12"/>
          </p:nvPr>
        </p:nvSpPr>
        <p:spPr/>
        <p:txBody>
          <a:bodyPr/>
          <a:lstStyle/>
          <a:p>
            <a:fld id="{697781E3-FF4B-EC42-A17F-8D66E4334D12}" type="slidenum">
              <a:rPr lang="en-US" smtClean="0"/>
              <a:pPr/>
              <a:t>4</a:t>
            </a:fld>
            <a:endParaRPr lang="nb-NO"/>
          </a:p>
        </p:txBody>
      </p:sp>
      <p:pic>
        <p:nvPicPr>
          <p:cNvPr id="2" name="Picture 4">
            <a:extLst>
              <a:ext uri="{FF2B5EF4-FFF2-40B4-BE49-F238E27FC236}">
                <a16:creationId xmlns:a16="http://schemas.microsoft.com/office/drawing/2014/main" id="{F572452C-091D-4857-927F-42CF3DF52B70}"/>
              </a:ext>
            </a:extLst>
          </p:cNvPr>
          <p:cNvPicPr>
            <a:picLocks noRot="1" noChangeAspect="1"/>
          </p:cNvPicPr>
          <p:nvPr>
            <a:videoFile r:link="rId1"/>
          </p:nvPr>
        </p:nvPicPr>
        <p:blipFill>
          <a:blip r:embed="rId4"/>
          <a:stretch>
            <a:fillRect/>
          </a:stretch>
        </p:blipFill>
        <p:spPr>
          <a:xfrm>
            <a:off x="-1450" y="291223"/>
            <a:ext cx="9174025" cy="5167797"/>
          </a:xfrm>
          <a:prstGeom prst="rect">
            <a:avLst/>
          </a:prstGeom>
        </p:spPr>
      </p:pic>
    </p:spTree>
    <p:extLst>
      <p:ext uri="{BB962C8B-B14F-4D97-AF65-F5344CB8AC3E}">
        <p14:creationId xmlns:p14="http://schemas.microsoft.com/office/powerpoint/2010/main" val="3461635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908018"/>
            <a:ext cx="9144000" cy="389896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87" y="-121833"/>
            <a:ext cx="9116501" cy="5715000"/>
          </a:xfrm>
          <a:prstGeom prst="rect">
            <a:avLst/>
          </a:prstGeom>
        </p:spPr>
      </p:pic>
      <p:sp>
        <p:nvSpPr>
          <p:cNvPr id="6" name="Title 5" hidden="1"/>
          <p:cNvSpPr>
            <a:spLocks noGrp="1"/>
          </p:cNvSpPr>
          <p:nvPr>
            <p:ph type="ctrTitle"/>
          </p:nvPr>
        </p:nvSpPr>
        <p:spPr/>
        <p:txBody>
          <a:bodyPr/>
          <a:lstStyle/>
          <a:p>
            <a:r>
              <a:rPr lang="nb-NO"/>
              <a:t>Det er ikke dette</a:t>
            </a:r>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5</a:t>
            </a:fld>
            <a:endParaRPr lang="nb-NO"/>
          </a:p>
        </p:txBody>
      </p:sp>
      <p:grpSp>
        <p:nvGrpSpPr>
          <p:cNvPr id="7" name="Group 6"/>
          <p:cNvGrpSpPr/>
          <p:nvPr/>
        </p:nvGrpSpPr>
        <p:grpSpPr>
          <a:xfrm>
            <a:off x="4571999" y="2042088"/>
            <a:ext cx="4331369" cy="1473035"/>
            <a:chOff x="4571999" y="2042088"/>
            <a:chExt cx="4331369" cy="1473035"/>
          </a:xfrm>
        </p:grpSpPr>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3373" y="2042088"/>
              <a:ext cx="693579" cy="693579"/>
            </a:xfrm>
            <a:prstGeom prst="rect">
              <a:avLst/>
            </a:prstGeom>
          </p:spPr>
        </p:pic>
        <p:sp>
          <p:nvSpPr>
            <p:cNvPr id="10" name="Rectangle 9"/>
            <p:cNvSpPr/>
            <p:nvPr/>
          </p:nvSpPr>
          <p:spPr>
            <a:xfrm>
              <a:off x="4571999" y="2868792"/>
              <a:ext cx="4331369" cy="646331"/>
            </a:xfrm>
            <a:prstGeom prst="rect">
              <a:avLst/>
            </a:prstGeom>
          </p:spPr>
          <p:txBody>
            <a:bodyPr wrap="square">
              <a:spAutoFit/>
            </a:bodyPr>
            <a:lstStyle/>
            <a:p>
              <a:pPr algn="ctr"/>
              <a:r>
                <a:rPr lang="nb-NO" sz="3600">
                  <a:solidFill>
                    <a:schemeClr val="bg1"/>
                  </a:solidFill>
                  <a:latin typeface="Segoe UI Light" panose="020B0502040204020203" pitchFamily="34" charset="0"/>
                </a:rPr>
                <a:t>Det er ikke dette.</a:t>
              </a:r>
            </a:p>
          </p:txBody>
        </p:sp>
      </p:grpSp>
    </p:spTree>
    <p:extLst>
      <p:ext uri="{BB962C8B-B14F-4D97-AF65-F5344CB8AC3E}">
        <p14:creationId xmlns:p14="http://schemas.microsoft.com/office/powerpoint/2010/main" val="1377285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En gruppe med gutter og jenter i tenårene ser opp fra den delte bærbare datamaskinen de arbeider på, for å smile til kameraet&#10;" title="En gruppe med gutter og jenter i tenårene ser opp fra den delte bærbare datamaskinen de arbeider på, for å smile til kameraet"/>
          <p:cNvPicPr>
            <a:picLocks noChangeAspect="1"/>
          </p:cNvPicPr>
          <p:nvPr/>
        </p:nvPicPr>
        <p:blipFill rotWithShape="1">
          <a:blip r:embed="rId3">
            <a:extLst>
              <a:ext uri="{28A0092B-C50C-407E-A947-70E740481C1C}">
                <a14:useLocalDpi xmlns:a14="http://schemas.microsoft.com/office/drawing/2010/main" val="0"/>
              </a:ext>
            </a:extLst>
          </a:blip>
          <a:srcRect b="6313"/>
          <a:stretch/>
        </p:blipFill>
        <p:spPr>
          <a:xfrm>
            <a:off x="0" y="0"/>
            <a:ext cx="8864600" cy="5535006"/>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8" name="Rectangle 7"/>
          <p:cNvSpPr/>
          <p:nvPr/>
        </p:nvSpPr>
        <p:spPr>
          <a:xfrm>
            <a:off x="4571999" y="2868792"/>
            <a:ext cx="4331369" cy="646331"/>
          </a:xfrm>
          <a:prstGeom prst="rect">
            <a:avLst/>
          </a:prstGeom>
        </p:spPr>
        <p:txBody>
          <a:bodyPr wrap="square">
            <a:spAutoFit/>
          </a:bodyPr>
          <a:lstStyle/>
          <a:p>
            <a:pPr algn="ctr"/>
            <a:r>
              <a:rPr lang="nb-NO" sz="3600" dirty="0">
                <a:solidFill>
                  <a:schemeClr val="bg1"/>
                </a:solidFill>
                <a:latin typeface="Segoe UI Light" panose="020B0502040204020203" pitchFamily="34" charset="0"/>
              </a:rPr>
              <a:t>Det kan være dette.</a:t>
            </a:r>
          </a:p>
        </p:txBody>
      </p:sp>
      <p:sp>
        <p:nvSpPr>
          <p:cNvPr id="6" name="Title 5" hidden="1"/>
          <p:cNvSpPr>
            <a:spLocks noGrp="1"/>
          </p:cNvSpPr>
          <p:nvPr>
            <p:ph type="ctrTitle"/>
          </p:nvPr>
        </p:nvSpPr>
        <p:spPr/>
        <p:txBody>
          <a:bodyPr/>
          <a:lstStyle/>
          <a:p>
            <a:r>
              <a:rPr lang="nb-NO"/>
              <a:t>Det er heller ikke dette </a:t>
            </a:r>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6</a:t>
            </a:fld>
            <a:endParaRPr lang="nb-NO"/>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0211" y="1993854"/>
            <a:ext cx="694944" cy="694944"/>
          </a:xfrm>
          <a:prstGeom prst="rect">
            <a:avLst/>
          </a:prstGeom>
        </p:spPr>
      </p:pic>
      <p:pic>
        <p:nvPicPr>
          <p:cNvPr id="7" name="Picture 6">
            <a:extLst>
              <a:ext uri="{FF2B5EF4-FFF2-40B4-BE49-F238E27FC236}">
                <a16:creationId xmlns:a16="http://schemas.microsoft.com/office/drawing/2014/main" id="{7BC4625F-CF56-4075-A5B7-43845A98C5AB}"/>
              </a:ext>
            </a:extLst>
          </p:cNvPr>
          <p:cNvPicPr>
            <a:picLocks noChangeAspect="1"/>
          </p:cNvPicPr>
          <p:nvPr/>
        </p:nvPicPr>
        <p:blipFill rotWithShape="1">
          <a:blip r:embed="rId6"/>
          <a:srcRect l="42224" r="11684"/>
          <a:stretch/>
        </p:blipFill>
        <p:spPr>
          <a:xfrm>
            <a:off x="214429" y="208108"/>
            <a:ext cx="4341940" cy="5298784"/>
          </a:xfrm>
          <a:prstGeom prst="rect">
            <a:avLst/>
          </a:prstGeom>
        </p:spPr>
      </p:pic>
    </p:spTree>
    <p:extLst>
      <p:ext uri="{BB962C8B-B14F-4D97-AF65-F5344CB8AC3E}">
        <p14:creationId xmlns:p14="http://schemas.microsoft.com/office/powerpoint/2010/main" val="684650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626568" y="-1631"/>
            <a:ext cx="5715000" cy="57150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7170"/>
            <a:ext cx="9539137" cy="5979944"/>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15" name="Rectangle 14"/>
          <p:cNvSpPr/>
          <p:nvPr/>
        </p:nvSpPr>
        <p:spPr>
          <a:xfrm>
            <a:off x="228599" y="2872802"/>
            <a:ext cx="4343401" cy="646331"/>
          </a:xfrm>
          <a:prstGeom prst="rect">
            <a:avLst/>
          </a:prstGeom>
        </p:spPr>
        <p:txBody>
          <a:bodyPr wrap="square">
            <a:spAutoFit/>
          </a:bodyPr>
          <a:lstStyle/>
          <a:p>
            <a:pPr algn="ctr"/>
            <a:r>
              <a:rPr lang="nb-NO" sz="3600">
                <a:solidFill>
                  <a:schemeClr val="bg1"/>
                </a:solidFill>
                <a:latin typeface="Segoe UI Light" panose="020B0502040204020203" pitchFamily="34" charset="0"/>
              </a:rPr>
              <a:t>Det er dette.</a:t>
            </a:r>
          </a:p>
        </p:txBody>
      </p:sp>
      <p:sp>
        <p:nvSpPr>
          <p:cNvPr id="3" name="Title 2" hidden="1"/>
          <p:cNvSpPr>
            <a:spLocks noGrp="1"/>
          </p:cNvSpPr>
          <p:nvPr>
            <p:ph type="ctrTitle"/>
          </p:nvPr>
        </p:nvSpPr>
        <p:spPr/>
        <p:txBody>
          <a:bodyPr/>
          <a:lstStyle/>
          <a:p>
            <a:r>
              <a:rPr lang="nb-NO"/>
              <a:t>Det er dette! </a:t>
            </a:r>
          </a:p>
        </p:txBody>
      </p:sp>
      <p:sp>
        <p:nvSpPr>
          <p:cNvPr id="8" name="Slide Number Placeholder 7" hidden="1"/>
          <p:cNvSpPr>
            <a:spLocks noGrp="1"/>
          </p:cNvSpPr>
          <p:nvPr>
            <p:ph type="sldNum" sz="quarter" idx="12"/>
          </p:nvPr>
        </p:nvSpPr>
        <p:spPr/>
        <p:txBody>
          <a:bodyPr/>
          <a:lstStyle/>
          <a:p>
            <a:fld id="{697781E3-FF4B-EC42-A17F-8D66E4334D12}" type="slidenum">
              <a:rPr lang="en-US" smtClean="0"/>
              <a:pPr/>
              <a:t>7</a:t>
            </a:fld>
            <a:endParaRPr lang="nb-NO"/>
          </a:p>
        </p:txBody>
      </p:sp>
    </p:spTree>
    <p:extLst>
      <p:ext uri="{BB962C8B-B14F-4D97-AF65-F5344CB8AC3E}">
        <p14:creationId xmlns:p14="http://schemas.microsoft.com/office/powerpoint/2010/main" val="1350427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0" name="Rectangle 9"/>
          <p:cNvSpPr/>
          <p:nvPr/>
        </p:nvSpPr>
        <p:spPr>
          <a:xfrm>
            <a:off x="4800600" y="2534334"/>
            <a:ext cx="3657600" cy="646331"/>
          </a:xfrm>
          <a:prstGeom prst="rect">
            <a:avLst/>
          </a:prstGeom>
        </p:spPr>
        <p:txBody>
          <a:bodyPr wrap="square">
            <a:spAutoFit/>
          </a:bodyPr>
          <a:lstStyle/>
          <a:p>
            <a:r>
              <a:rPr lang="nb-NO" sz="3600">
                <a:solidFill>
                  <a:schemeClr val="bg1"/>
                </a:solidFill>
                <a:latin typeface="Segoe UI Light" panose="020B0502040204020203" pitchFamily="34" charset="0"/>
              </a:rPr>
              <a:t>JK…</a:t>
            </a:r>
          </a:p>
        </p:txBody>
      </p:sp>
      <p:sp>
        <p:nvSpPr>
          <p:cNvPr id="5" name="Title 4" hidden="1"/>
          <p:cNvSpPr>
            <a:spLocks noGrp="1"/>
          </p:cNvSpPr>
          <p:nvPr>
            <p:ph type="ctrTitle"/>
          </p:nvPr>
        </p:nvSpPr>
        <p:spPr/>
        <p:txBody>
          <a:bodyPr/>
          <a:lstStyle/>
          <a:p>
            <a:r>
              <a:rPr lang="nb-NO"/>
              <a:t>Bare tuller</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8</a:t>
            </a:fld>
            <a:endParaRPr lang="nb-NO"/>
          </a:p>
        </p:txBody>
      </p:sp>
    </p:spTree>
    <p:extLst>
      <p:ext uri="{BB962C8B-B14F-4D97-AF65-F5344CB8AC3E}">
        <p14:creationId xmlns:p14="http://schemas.microsoft.com/office/powerpoint/2010/main" val="649805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En gutt og en jente samarbeider ved å bruke mobilenheter&#10;" title="En gutt og en jente samarbeider ved å bruke mobilenheter"/>
          <p:cNvPicPr>
            <a:picLocks noChangeAspect="1"/>
          </p:cNvPicPr>
          <p:nvPr/>
        </p:nvPicPr>
        <p:blipFill rotWithShape="1">
          <a:blip r:embed="rId3">
            <a:extLst>
              <a:ext uri="{28A0092B-C50C-407E-A947-70E740481C1C}">
                <a14:useLocalDpi xmlns:a14="http://schemas.microsoft.com/office/drawing/2010/main" val="0"/>
              </a:ext>
            </a:extLst>
          </a:blip>
          <a:srcRect r="38490"/>
          <a:stretch/>
        </p:blipFill>
        <p:spPr>
          <a:xfrm>
            <a:off x="640155" y="172774"/>
            <a:ext cx="8329033" cy="539095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9" name="Rectangle 8"/>
          <p:cNvSpPr/>
          <p:nvPr/>
        </p:nvSpPr>
        <p:spPr>
          <a:xfrm>
            <a:off x="228599" y="2872802"/>
            <a:ext cx="4343401" cy="646331"/>
          </a:xfrm>
          <a:prstGeom prst="rect">
            <a:avLst/>
          </a:prstGeom>
        </p:spPr>
        <p:txBody>
          <a:bodyPr wrap="square">
            <a:spAutoFit/>
          </a:bodyPr>
          <a:lstStyle/>
          <a:p>
            <a:pPr algn="ctr"/>
            <a:r>
              <a:rPr lang="nb-NO" sz="3600">
                <a:solidFill>
                  <a:schemeClr val="bg1"/>
                </a:solidFill>
                <a:latin typeface="Segoe UI Light" panose="020B0502040204020203" pitchFamily="34" charset="0"/>
              </a:rPr>
              <a:t>Det er dette.</a:t>
            </a:r>
          </a:p>
        </p:txBody>
      </p:sp>
      <p:sp>
        <p:nvSpPr>
          <p:cNvPr id="4" name="Title 3" hidden="1"/>
          <p:cNvSpPr>
            <a:spLocks noGrp="1"/>
          </p:cNvSpPr>
          <p:nvPr>
            <p:ph type="ctrTitle"/>
          </p:nvPr>
        </p:nvSpPr>
        <p:spPr/>
        <p:txBody>
          <a:bodyPr/>
          <a:lstStyle/>
          <a:p>
            <a:r>
              <a:rPr lang="nb-NO"/>
              <a:t>Det er faktisk dette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9</a:t>
            </a:fld>
            <a:endParaRPr lang="nb-NO"/>
          </a:p>
        </p:txBody>
      </p:sp>
    </p:spTree>
    <p:extLst>
      <p:ext uri="{BB962C8B-B14F-4D97-AF65-F5344CB8AC3E}">
        <p14:creationId xmlns:p14="http://schemas.microsoft.com/office/powerpoint/2010/main" val="158063575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E22401AD78B3D4682BC7C45E974D4D1" ma:contentTypeVersion="4" ma:contentTypeDescription="Create a new document." ma:contentTypeScope="" ma:versionID="e50a2521f7c46e9be6c1972b8ff188d4">
  <xsd:schema xmlns:xsd="http://www.w3.org/2001/XMLSchema" xmlns:xs="http://www.w3.org/2001/XMLSchema" xmlns:p="http://schemas.microsoft.com/office/2006/metadata/properties" xmlns:ns2="c7d759ad-c71d-4e7a-8896-957c2805ad24" xmlns:ns3="2b0d53c9-b8af-48bb-a014-8ff2344c7d43" targetNamespace="http://schemas.microsoft.com/office/2006/metadata/properties" ma:root="true" ma:fieldsID="bc60b2ec9a3409e615657707bcfca7ec" ns2:_="" ns3:_="">
    <xsd:import namespace="c7d759ad-c71d-4e7a-8896-957c2805ad24"/>
    <xsd:import namespace="2b0d53c9-b8af-48bb-a014-8ff2344c7d43"/>
    <xsd:element name="properties">
      <xsd:complexType>
        <xsd:sequence>
          <xsd:element name="documentManagement">
            <xsd:complexType>
              <xsd:all>
                <xsd:element ref="ns2:Submitted_x0020_By" minOccurs="0"/>
                <xsd:element ref="ns2:Submitted_x0020_By1" minOccurs="0"/>
                <xsd:element ref="ns2:SharedWithUsers" minOccurs="0"/>
                <xsd:element ref="ns3:SharedWithDetails" minOccurs="0"/>
                <xsd:element ref="ns3: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d759ad-c71d-4e7a-8896-957c2805ad24" elementFormDefault="qualified">
    <xsd:import namespace="http://schemas.microsoft.com/office/2006/documentManagement/types"/>
    <xsd:import namespace="http://schemas.microsoft.com/office/infopath/2007/PartnerControls"/>
    <xsd:element name="Submitted_x0020_By" ma:index="8" nillable="true" ma:displayName="Submitted By" ma:list="UserInfo" ma:SharePointGroup="0" ma:internalName="Submitted_x0020_By" ma:showField="Titl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ubmitted_x0020_By1" ma:index="9" nillable="true" ma:displayName="Submitted By" ma:internalName="Submitted_x0020_By1">
      <xsd:simpleType>
        <xsd:restriction base="dms:Lookup">
          <xsd:maxLength value="255"/>
        </xsd:restriction>
      </xsd:simpleType>
    </xsd:element>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b0d53c9-b8af-48bb-a014-8ff2344c7d43" elementFormDefault="qualified">
    <xsd:import namespace="http://schemas.microsoft.com/office/2006/documentManagement/types"/>
    <xsd:import namespace="http://schemas.microsoft.com/office/infopath/2007/PartnerControls"/>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C5D0919-E553-4631-82BB-653395B0CF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7d759ad-c71d-4e7a-8896-957c2805ad24"/>
    <ds:schemaRef ds:uri="2b0d53c9-b8af-48bb-a014-8ff2344c7d4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A5FD3D5-BD6A-40A9-9B15-2C09F801883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3368</Words>
  <Application>Microsoft Office PowerPoint</Application>
  <PresentationFormat>On-screen Show (16:10)</PresentationFormat>
  <Paragraphs>503</Paragraphs>
  <Slides>26</Slides>
  <Notes>26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Segoe Pro</vt:lpstr>
      <vt:lpstr>Segoe Pro Light</vt:lpstr>
      <vt:lpstr>Segoe UI Light</vt:lpstr>
      <vt:lpstr>Office Theme</vt:lpstr>
      <vt:lpstr>Velkommen til Hour of Code™ </vt:lpstr>
      <vt:lpstr>La oss snakke om koding </vt:lpstr>
      <vt:lpstr>Hva vet dere om “koding”? </vt:lpstr>
      <vt:lpstr>Hour of Code™-video fra Code.org </vt:lpstr>
      <vt:lpstr>Det er ikke dette</vt:lpstr>
      <vt:lpstr>Det er heller ikke dette </vt:lpstr>
      <vt:lpstr>Det er dette! </vt:lpstr>
      <vt:lpstr>Bare tuller</vt:lpstr>
      <vt:lpstr>Det er faktisk dette </vt:lpstr>
      <vt:lpstr>Og dette </vt:lpstr>
      <vt:lpstr>Koding handler om</vt:lpstr>
      <vt:lpstr>Problemløsing </vt:lpstr>
      <vt:lpstr>Kreativitet</vt:lpstr>
      <vt:lpstr>Samarbeid</vt:lpstr>
      <vt:lpstr>Hva liker du å gjøre? </vt:lpstr>
      <vt:lpstr>Gi liv til interessene dine </vt:lpstr>
      <vt:lpstr>Bruk det du lærer </vt:lpstr>
      <vt:lpstr>Hvordan det gjøres </vt:lpstr>
      <vt:lpstr>Hvordan det gjøres </vt:lpstr>
      <vt:lpstr>Finn opplæringen din</vt:lpstr>
      <vt:lpstr>Avslutt</vt:lpstr>
      <vt:lpstr>Hva mener du nå om koding? </vt:lpstr>
      <vt:lpstr>Hva ønsker du å lage? </vt:lpstr>
      <vt:lpstr>Neste trinn</vt:lpstr>
      <vt:lpstr>Takk for at dere deltok! </vt:lpstr>
      <vt:lpstr>Velkommen til Hour of Code™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Hour of Code™ </dc:title>
  <dc:creator/>
  <cp:revision>35</cp:revision>
  <dcterms:modified xsi:type="dcterms:W3CDTF">2017-10-31T06:55:32Z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0x0101002E22401AD78B3D4682BC7C45E974D4D1</vt:lpwstr>
  </property>
</Properties>
</file>